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300" r:id="rId4"/>
    <p:sldId id="262" r:id="rId5"/>
    <p:sldId id="265" r:id="rId6"/>
    <p:sldId id="263" r:id="rId7"/>
    <p:sldId id="266" r:id="rId8"/>
    <p:sldId id="267" r:id="rId9"/>
    <p:sldId id="269" r:id="rId10"/>
    <p:sldId id="271" r:id="rId11"/>
    <p:sldId id="272" r:id="rId12"/>
    <p:sldId id="298" r:id="rId13"/>
    <p:sldId id="273" r:id="rId14"/>
    <p:sldId id="289" r:id="rId15"/>
    <p:sldId id="305" r:id="rId16"/>
    <p:sldId id="301" r:id="rId17"/>
    <p:sldId id="299" r:id="rId18"/>
    <p:sldId id="303" r:id="rId19"/>
    <p:sldId id="302" r:id="rId20"/>
    <p:sldId id="306" r:id="rId21"/>
    <p:sldId id="304" r:id="rId2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>
      <p:cViewPr varScale="1">
        <p:scale>
          <a:sx n="82" d="100"/>
          <a:sy n="82" d="100"/>
        </p:scale>
        <p:origin x="6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Schols" userId="683ddc9d-10e8-4c05-8327-27ec3c42a542" providerId="ADAL" clId="{B1F71D63-A055-4BB5-A8A1-F0FF6DC5F018}"/>
    <pc:docChg chg="undo redo custSel modSld">
      <pc:chgData name="Ruben Schols" userId="683ddc9d-10e8-4c05-8327-27ec3c42a542" providerId="ADAL" clId="{B1F71D63-A055-4BB5-A8A1-F0FF6DC5F018}" dt="2022-09-12T14:45:29.245" v="30" actId="1076"/>
      <pc:docMkLst>
        <pc:docMk/>
      </pc:docMkLst>
      <pc:sldChg chg="modSp mod">
        <pc:chgData name="Ruben Schols" userId="683ddc9d-10e8-4c05-8327-27ec3c42a542" providerId="ADAL" clId="{B1F71D63-A055-4BB5-A8A1-F0FF6DC5F018}" dt="2022-09-12T14:45:29.245" v="30" actId="1076"/>
        <pc:sldMkLst>
          <pc:docMk/>
          <pc:sldMk cId="3286816398" sldId="262"/>
        </pc:sldMkLst>
        <pc:spChg chg="mod">
          <ac:chgData name="Ruben Schols" userId="683ddc9d-10e8-4c05-8327-27ec3c42a542" providerId="ADAL" clId="{B1F71D63-A055-4BB5-A8A1-F0FF6DC5F018}" dt="2022-09-12T12:59:25.525" v="20" actId="1076"/>
          <ac:spMkLst>
            <pc:docMk/>
            <pc:sldMk cId="3286816398" sldId="262"/>
            <ac:spMk id="2" creationId="{DC34AD87-D87C-1D07-14A3-ECFBF4E6CC67}"/>
          </ac:spMkLst>
        </pc:spChg>
        <pc:spChg chg="mod">
          <ac:chgData name="Ruben Schols" userId="683ddc9d-10e8-4c05-8327-27ec3c42a542" providerId="ADAL" clId="{B1F71D63-A055-4BB5-A8A1-F0FF6DC5F018}" dt="2022-09-12T13:00:58.699" v="24" actId="1076"/>
          <ac:spMkLst>
            <pc:docMk/>
            <pc:sldMk cId="3286816398" sldId="262"/>
            <ac:spMk id="12" creationId="{685E616B-ECB5-387F-5BE1-D6659C462003}"/>
          </ac:spMkLst>
        </pc:spChg>
        <pc:spChg chg="mod">
          <ac:chgData name="Ruben Schols" userId="683ddc9d-10e8-4c05-8327-27ec3c42a542" providerId="ADAL" clId="{B1F71D63-A055-4BB5-A8A1-F0FF6DC5F018}" dt="2022-09-12T13:01:01.419" v="25" actId="1076"/>
          <ac:spMkLst>
            <pc:docMk/>
            <pc:sldMk cId="3286816398" sldId="262"/>
            <ac:spMk id="23" creationId="{550E7055-A015-8773-08C8-DC262C7CBEA3}"/>
          </ac:spMkLst>
        </pc:spChg>
        <pc:picChg chg="mod">
          <ac:chgData name="Ruben Schols" userId="683ddc9d-10e8-4c05-8327-27ec3c42a542" providerId="ADAL" clId="{B1F71D63-A055-4BB5-A8A1-F0FF6DC5F018}" dt="2022-09-12T13:01:07.721" v="29" actId="1076"/>
          <ac:picMkLst>
            <pc:docMk/>
            <pc:sldMk cId="3286816398" sldId="262"/>
            <ac:picMk id="5" creationId="{B8554827-ACD3-2074-5585-8CD8B51ABF64}"/>
          </ac:picMkLst>
        </pc:picChg>
        <pc:picChg chg="mod">
          <ac:chgData name="Ruben Schols" userId="683ddc9d-10e8-4c05-8327-27ec3c42a542" providerId="ADAL" clId="{B1F71D63-A055-4BB5-A8A1-F0FF6DC5F018}" dt="2022-09-12T14:45:29.245" v="30" actId="1076"/>
          <ac:picMkLst>
            <pc:docMk/>
            <pc:sldMk cId="3286816398" sldId="262"/>
            <ac:picMk id="8" creationId="{0160C5CC-D248-B931-5449-CA4A70623F0E}"/>
          </ac:picMkLst>
        </pc:picChg>
        <pc:picChg chg="mod">
          <ac:chgData name="Ruben Schols" userId="683ddc9d-10e8-4c05-8327-27ec3c42a542" providerId="ADAL" clId="{B1F71D63-A055-4BB5-A8A1-F0FF6DC5F018}" dt="2022-09-12T13:01:03.148" v="26" actId="1076"/>
          <ac:picMkLst>
            <pc:docMk/>
            <pc:sldMk cId="3286816398" sldId="262"/>
            <ac:picMk id="20" creationId="{E27967BC-CF8B-CE1F-FFEB-CAF02E56F3D4}"/>
          </ac:picMkLst>
        </pc:picChg>
      </pc:sldChg>
    </pc:docChg>
  </pc:docChgLst>
  <pc:docChgLst>
    <pc:chgData name="Ruben Schols" userId="683ddc9d-10e8-4c05-8327-27ec3c42a542" providerId="ADAL" clId="{16696DB7-138A-4353-BE91-E3DD4D0E8B9D}"/>
    <pc:docChg chg="undo custSel modSld">
      <pc:chgData name="Ruben Schols" userId="683ddc9d-10e8-4c05-8327-27ec3c42a542" providerId="ADAL" clId="{16696DB7-138A-4353-BE91-E3DD4D0E8B9D}" dt="2022-09-29T10:20:37.658" v="4" actId="1076"/>
      <pc:docMkLst>
        <pc:docMk/>
      </pc:docMkLst>
      <pc:sldChg chg="modSp mod">
        <pc:chgData name="Ruben Schols" userId="683ddc9d-10e8-4c05-8327-27ec3c42a542" providerId="ADAL" clId="{16696DB7-138A-4353-BE91-E3DD4D0E8B9D}" dt="2022-09-29T10:20:34.001" v="3" actId="1076"/>
        <pc:sldMkLst>
          <pc:docMk/>
          <pc:sldMk cId="1279891250" sldId="256"/>
        </pc:sldMkLst>
        <pc:grpChg chg="mod">
          <ac:chgData name="Ruben Schols" userId="683ddc9d-10e8-4c05-8327-27ec3c42a542" providerId="ADAL" clId="{16696DB7-138A-4353-BE91-E3DD4D0E8B9D}" dt="2022-09-29T10:20:34.001" v="3" actId="1076"/>
          <ac:grpSpMkLst>
            <pc:docMk/>
            <pc:sldMk cId="1279891250" sldId="256"/>
            <ac:grpSpMk id="11" creationId="{92C400E5-3ADC-4575-4479-B8E4C30D8F33}"/>
          </ac:grpSpMkLst>
        </pc:grpChg>
      </pc:sldChg>
      <pc:sldChg chg="modSp mod">
        <pc:chgData name="Ruben Schols" userId="683ddc9d-10e8-4c05-8327-27ec3c42a542" providerId="ADAL" clId="{16696DB7-138A-4353-BE91-E3DD4D0E8B9D}" dt="2022-09-29T10:20:37.658" v="4" actId="1076"/>
        <pc:sldMkLst>
          <pc:docMk/>
          <pc:sldMk cId="3147750020" sldId="259"/>
        </pc:sldMkLst>
        <pc:picChg chg="mod">
          <ac:chgData name="Ruben Schols" userId="683ddc9d-10e8-4c05-8327-27ec3c42a542" providerId="ADAL" clId="{16696DB7-138A-4353-BE91-E3DD4D0E8B9D}" dt="2022-09-29T10:20:37.658" v="4" actId="1076"/>
          <ac:picMkLst>
            <pc:docMk/>
            <pc:sldMk cId="3147750020" sldId="259"/>
            <ac:picMk id="9" creationId="{74835552-A516-0A13-EB60-0162CCF8914B}"/>
          </ac:picMkLst>
        </pc:picChg>
      </pc:sldChg>
      <pc:sldChg chg="modSp mod">
        <pc:chgData name="Ruben Schols" userId="683ddc9d-10e8-4c05-8327-27ec3c42a542" providerId="ADAL" clId="{16696DB7-138A-4353-BE91-E3DD4D0E8B9D}" dt="2022-09-29T09:44:07.202" v="1" actId="1076"/>
        <pc:sldMkLst>
          <pc:docMk/>
          <pc:sldMk cId="3274436538" sldId="269"/>
        </pc:sldMkLst>
        <pc:picChg chg="mod">
          <ac:chgData name="Ruben Schols" userId="683ddc9d-10e8-4c05-8327-27ec3c42a542" providerId="ADAL" clId="{16696DB7-138A-4353-BE91-E3DD4D0E8B9D}" dt="2022-09-29T09:44:07.202" v="1" actId="1076"/>
          <ac:picMkLst>
            <pc:docMk/>
            <pc:sldMk cId="3274436538" sldId="269"/>
            <ac:picMk id="19" creationId="{3A8C8A8A-5D0C-96A5-34B0-9B7AEE8C310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B830A-889A-4363-89D8-CB307712220A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5245285F-E459-462A-98D0-AE8784B0BED9}">
      <dgm:prSet phldrT="[Text]"/>
      <dgm:spPr/>
      <dgm:t>
        <a:bodyPr/>
        <a:lstStyle/>
        <a:p>
          <a:r>
            <a:rPr lang="en-US" dirty="0"/>
            <a:t>Cercarial imaging – 3 days</a:t>
          </a:r>
          <a:endParaRPr lang="en-BE" dirty="0"/>
        </a:p>
      </dgm:t>
    </dgm:pt>
    <dgm:pt modelId="{A8E6062A-81C0-4DB4-94D7-10C59705CED0}" type="parTrans" cxnId="{1C7D651D-8767-4DB9-A619-D7CCCE8A7DD5}">
      <dgm:prSet/>
      <dgm:spPr/>
      <dgm:t>
        <a:bodyPr/>
        <a:lstStyle/>
        <a:p>
          <a:endParaRPr lang="en-BE"/>
        </a:p>
      </dgm:t>
    </dgm:pt>
    <dgm:pt modelId="{28EFB005-A6C8-454D-A739-B5ED8B00274C}" type="sibTrans" cxnId="{1C7D651D-8767-4DB9-A619-D7CCCE8A7DD5}">
      <dgm:prSet/>
      <dgm:spPr/>
      <dgm:t>
        <a:bodyPr/>
        <a:lstStyle/>
        <a:p>
          <a:endParaRPr lang="en-BE"/>
        </a:p>
      </dgm:t>
    </dgm:pt>
    <dgm:pt modelId="{854C6B7B-ACFC-4EA7-B792-43B0D3AC800E}">
      <dgm:prSet phldrT="[Text]"/>
      <dgm:spPr/>
      <dgm:t>
        <a:bodyPr/>
        <a:lstStyle/>
        <a:p>
          <a:r>
            <a:rPr lang="en-US" dirty="0"/>
            <a:t>Snail imaging – 2,5 days</a:t>
          </a:r>
          <a:endParaRPr lang="en-BE" dirty="0"/>
        </a:p>
      </dgm:t>
    </dgm:pt>
    <dgm:pt modelId="{1958F51E-D369-4EF3-B6EB-9B55D079725E}" type="parTrans" cxnId="{27E41BDD-0F2F-4ED9-A140-E57A48D0648E}">
      <dgm:prSet/>
      <dgm:spPr/>
      <dgm:t>
        <a:bodyPr/>
        <a:lstStyle/>
        <a:p>
          <a:endParaRPr lang="en-BE"/>
        </a:p>
      </dgm:t>
    </dgm:pt>
    <dgm:pt modelId="{A4C399F4-7001-43FD-A49E-853C31BCDBA9}" type="sibTrans" cxnId="{27E41BDD-0F2F-4ED9-A140-E57A48D0648E}">
      <dgm:prSet/>
      <dgm:spPr/>
      <dgm:t>
        <a:bodyPr/>
        <a:lstStyle/>
        <a:p>
          <a:endParaRPr lang="en-BE"/>
        </a:p>
      </dgm:t>
    </dgm:pt>
    <dgm:pt modelId="{7B82E646-1AE5-4DDF-A4BA-C5DBC295E9DF}">
      <dgm:prSet phldrT="[Text]"/>
      <dgm:spPr/>
      <dgm:t>
        <a:bodyPr/>
        <a:lstStyle/>
        <a:p>
          <a:r>
            <a:rPr lang="en-US" dirty="0"/>
            <a:t>EZNA DNA extraction – 3 days / 72 samples</a:t>
          </a:r>
          <a:endParaRPr lang="en-BE" dirty="0"/>
        </a:p>
      </dgm:t>
    </dgm:pt>
    <dgm:pt modelId="{0E6883B5-8BD6-4AA3-A902-9CA250639490}" type="parTrans" cxnId="{C7EC0974-3118-43D0-B92D-85F9A732E3AA}">
      <dgm:prSet/>
      <dgm:spPr/>
      <dgm:t>
        <a:bodyPr/>
        <a:lstStyle/>
        <a:p>
          <a:endParaRPr lang="en-BE"/>
        </a:p>
      </dgm:t>
    </dgm:pt>
    <dgm:pt modelId="{254A0D09-EAE4-497A-BE89-EDCBF2A2EE0A}" type="sibTrans" cxnId="{C7EC0974-3118-43D0-B92D-85F9A732E3AA}">
      <dgm:prSet/>
      <dgm:spPr/>
      <dgm:t>
        <a:bodyPr/>
        <a:lstStyle/>
        <a:p>
          <a:endParaRPr lang="en-BE"/>
        </a:p>
      </dgm:t>
    </dgm:pt>
    <dgm:pt modelId="{86CC9AB6-2EF9-4545-960E-8CF35098C346}">
      <dgm:prSet phldrT="[Text]"/>
      <dgm:spPr/>
      <dgm:t>
        <a:bodyPr/>
        <a:lstStyle/>
        <a:p>
          <a:r>
            <a:rPr lang="en-US" dirty="0"/>
            <a:t>RD-PCRs – 1,5 days</a:t>
          </a:r>
          <a:endParaRPr lang="en-BE" dirty="0"/>
        </a:p>
      </dgm:t>
    </dgm:pt>
    <dgm:pt modelId="{0DD831B9-8C6F-4B84-8285-185067DFC318}" type="parTrans" cxnId="{B7F8DE4A-5CF5-4B80-9CC9-5DC8DED0E429}">
      <dgm:prSet/>
      <dgm:spPr/>
      <dgm:t>
        <a:bodyPr/>
        <a:lstStyle/>
        <a:p>
          <a:endParaRPr lang="en-BE"/>
        </a:p>
      </dgm:t>
    </dgm:pt>
    <dgm:pt modelId="{9970F94B-83CB-43E2-8FAA-4D2B4E6BDAC7}" type="sibTrans" cxnId="{B7F8DE4A-5CF5-4B80-9CC9-5DC8DED0E429}">
      <dgm:prSet/>
      <dgm:spPr/>
      <dgm:t>
        <a:bodyPr/>
        <a:lstStyle/>
        <a:p>
          <a:endParaRPr lang="en-BE"/>
        </a:p>
      </dgm:t>
    </dgm:pt>
    <dgm:pt modelId="{15E68CBE-9BBB-4AB3-A294-68D50E6B474C}" type="pres">
      <dgm:prSet presAssocID="{0A9B830A-889A-4363-89D8-CB307712220A}" presName="Name0" presStyleCnt="0">
        <dgm:presLayoutVars>
          <dgm:dir/>
          <dgm:animLvl val="lvl"/>
          <dgm:resizeHandles val="exact"/>
        </dgm:presLayoutVars>
      </dgm:prSet>
      <dgm:spPr/>
    </dgm:pt>
    <dgm:pt modelId="{1CB3832D-F302-418A-ACD8-40C7EBEBB9B1}" type="pres">
      <dgm:prSet presAssocID="{5245285F-E459-462A-98D0-AE8784B0BED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42956CD-7D11-487E-B153-314B603B7C49}" type="pres">
      <dgm:prSet presAssocID="{28EFB005-A6C8-454D-A739-B5ED8B00274C}" presName="parTxOnlySpace" presStyleCnt="0"/>
      <dgm:spPr/>
    </dgm:pt>
    <dgm:pt modelId="{1AE59EDB-1A88-4C5E-8200-4CBE1E542A64}" type="pres">
      <dgm:prSet presAssocID="{854C6B7B-ACFC-4EA7-B792-43B0D3AC800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A2B401-0FC6-40EC-A4E1-4E6D82E126B9}" type="pres">
      <dgm:prSet presAssocID="{A4C399F4-7001-43FD-A49E-853C31BCDBA9}" presName="parTxOnlySpace" presStyleCnt="0"/>
      <dgm:spPr/>
    </dgm:pt>
    <dgm:pt modelId="{1BDC5B2B-8E89-4894-936C-357A84F8FB52}" type="pres">
      <dgm:prSet presAssocID="{7B82E646-1AE5-4DDF-A4BA-C5DBC295E9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62F8B9-626F-4CA3-A13F-5D9F2BEE29F1}" type="pres">
      <dgm:prSet presAssocID="{254A0D09-EAE4-497A-BE89-EDCBF2A2EE0A}" presName="parTxOnlySpace" presStyleCnt="0"/>
      <dgm:spPr/>
    </dgm:pt>
    <dgm:pt modelId="{F23B1675-4354-4A13-98CF-508DCB9D84B3}" type="pres">
      <dgm:prSet presAssocID="{86CC9AB6-2EF9-4545-960E-8CF35098C34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C7D651D-8767-4DB9-A619-D7CCCE8A7DD5}" srcId="{0A9B830A-889A-4363-89D8-CB307712220A}" destId="{5245285F-E459-462A-98D0-AE8784B0BED9}" srcOrd="0" destOrd="0" parTransId="{A8E6062A-81C0-4DB4-94D7-10C59705CED0}" sibTransId="{28EFB005-A6C8-454D-A739-B5ED8B00274C}"/>
    <dgm:cxn modelId="{2BCF1437-9BEE-43EA-805A-F1418813D317}" type="presOf" srcId="{86CC9AB6-2EF9-4545-960E-8CF35098C346}" destId="{F23B1675-4354-4A13-98CF-508DCB9D84B3}" srcOrd="0" destOrd="0" presId="urn:microsoft.com/office/officeart/2005/8/layout/chevron1"/>
    <dgm:cxn modelId="{F3805E5B-0112-4742-8F56-2BDE1C1652A6}" type="presOf" srcId="{5245285F-E459-462A-98D0-AE8784B0BED9}" destId="{1CB3832D-F302-418A-ACD8-40C7EBEBB9B1}" srcOrd="0" destOrd="0" presId="urn:microsoft.com/office/officeart/2005/8/layout/chevron1"/>
    <dgm:cxn modelId="{EC413046-7ACB-44C6-B6CA-DED94FD50165}" type="presOf" srcId="{7B82E646-1AE5-4DDF-A4BA-C5DBC295E9DF}" destId="{1BDC5B2B-8E89-4894-936C-357A84F8FB52}" srcOrd="0" destOrd="0" presId="urn:microsoft.com/office/officeart/2005/8/layout/chevron1"/>
    <dgm:cxn modelId="{B7F8DE4A-5CF5-4B80-9CC9-5DC8DED0E429}" srcId="{0A9B830A-889A-4363-89D8-CB307712220A}" destId="{86CC9AB6-2EF9-4545-960E-8CF35098C346}" srcOrd="3" destOrd="0" parTransId="{0DD831B9-8C6F-4B84-8285-185067DFC318}" sibTransId="{9970F94B-83CB-43E2-8FAA-4D2B4E6BDAC7}"/>
    <dgm:cxn modelId="{7F4DCE4E-0B77-45F7-9BB9-8CBB2DE5334B}" type="presOf" srcId="{0A9B830A-889A-4363-89D8-CB307712220A}" destId="{15E68CBE-9BBB-4AB3-A294-68D50E6B474C}" srcOrd="0" destOrd="0" presId="urn:microsoft.com/office/officeart/2005/8/layout/chevron1"/>
    <dgm:cxn modelId="{C7EC0974-3118-43D0-B92D-85F9A732E3AA}" srcId="{0A9B830A-889A-4363-89D8-CB307712220A}" destId="{7B82E646-1AE5-4DDF-A4BA-C5DBC295E9DF}" srcOrd="2" destOrd="0" parTransId="{0E6883B5-8BD6-4AA3-A902-9CA250639490}" sibTransId="{254A0D09-EAE4-497A-BE89-EDCBF2A2EE0A}"/>
    <dgm:cxn modelId="{F436E3B6-7CAA-447B-A65E-06A7B0034D46}" type="presOf" srcId="{854C6B7B-ACFC-4EA7-B792-43B0D3AC800E}" destId="{1AE59EDB-1A88-4C5E-8200-4CBE1E542A64}" srcOrd="0" destOrd="0" presId="urn:microsoft.com/office/officeart/2005/8/layout/chevron1"/>
    <dgm:cxn modelId="{27E41BDD-0F2F-4ED9-A140-E57A48D0648E}" srcId="{0A9B830A-889A-4363-89D8-CB307712220A}" destId="{854C6B7B-ACFC-4EA7-B792-43B0D3AC800E}" srcOrd="1" destOrd="0" parTransId="{1958F51E-D369-4EF3-B6EB-9B55D079725E}" sibTransId="{A4C399F4-7001-43FD-A49E-853C31BCDBA9}"/>
    <dgm:cxn modelId="{F3F6D8EE-5B28-4549-AA3C-BE42BA256C73}" type="presParOf" srcId="{15E68CBE-9BBB-4AB3-A294-68D50E6B474C}" destId="{1CB3832D-F302-418A-ACD8-40C7EBEBB9B1}" srcOrd="0" destOrd="0" presId="urn:microsoft.com/office/officeart/2005/8/layout/chevron1"/>
    <dgm:cxn modelId="{5CD97635-6003-4B93-918D-BC9D0931D904}" type="presParOf" srcId="{15E68CBE-9BBB-4AB3-A294-68D50E6B474C}" destId="{942956CD-7D11-487E-B153-314B603B7C49}" srcOrd="1" destOrd="0" presId="urn:microsoft.com/office/officeart/2005/8/layout/chevron1"/>
    <dgm:cxn modelId="{A9DA2E83-3637-4A8E-AAB7-7AEB24B4B268}" type="presParOf" srcId="{15E68CBE-9BBB-4AB3-A294-68D50E6B474C}" destId="{1AE59EDB-1A88-4C5E-8200-4CBE1E542A64}" srcOrd="2" destOrd="0" presId="urn:microsoft.com/office/officeart/2005/8/layout/chevron1"/>
    <dgm:cxn modelId="{C7B9631E-CB2A-43E7-BC96-568BC0EF976E}" type="presParOf" srcId="{15E68CBE-9BBB-4AB3-A294-68D50E6B474C}" destId="{8CA2B401-0FC6-40EC-A4E1-4E6D82E126B9}" srcOrd="3" destOrd="0" presId="urn:microsoft.com/office/officeart/2005/8/layout/chevron1"/>
    <dgm:cxn modelId="{773B090C-569A-40E6-BF8F-CCD18CDD2B12}" type="presParOf" srcId="{15E68CBE-9BBB-4AB3-A294-68D50E6B474C}" destId="{1BDC5B2B-8E89-4894-936C-357A84F8FB52}" srcOrd="4" destOrd="0" presId="urn:microsoft.com/office/officeart/2005/8/layout/chevron1"/>
    <dgm:cxn modelId="{5FA20EA9-90C9-4182-96F3-BF1A2FF2D0BA}" type="presParOf" srcId="{15E68CBE-9BBB-4AB3-A294-68D50E6B474C}" destId="{2B62F8B9-626F-4CA3-A13F-5D9F2BEE29F1}" srcOrd="5" destOrd="0" presId="urn:microsoft.com/office/officeart/2005/8/layout/chevron1"/>
    <dgm:cxn modelId="{865BB661-9181-4BEB-A6FF-B2281393E78B}" type="presParOf" srcId="{15E68CBE-9BBB-4AB3-A294-68D50E6B474C}" destId="{F23B1675-4354-4A13-98CF-508DCB9D84B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B830A-889A-4363-89D8-CB307712220A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7B82E646-1AE5-4DDF-A4BA-C5DBC295E9DF}">
      <dgm:prSet phldrT="[Text]"/>
      <dgm:spPr/>
      <dgm:t>
        <a:bodyPr/>
        <a:lstStyle/>
        <a:p>
          <a:r>
            <a:rPr lang="en-US" dirty="0"/>
            <a:t>CHELEX DNA extraction – 1,5 days / 72 samples</a:t>
          </a:r>
          <a:endParaRPr lang="en-BE" dirty="0"/>
        </a:p>
      </dgm:t>
    </dgm:pt>
    <dgm:pt modelId="{0E6883B5-8BD6-4AA3-A902-9CA250639490}" type="parTrans" cxnId="{C7EC0974-3118-43D0-B92D-85F9A732E3AA}">
      <dgm:prSet/>
      <dgm:spPr/>
      <dgm:t>
        <a:bodyPr/>
        <a:lstStyle/>
        <a:p>
          <a:endParaRPr lang="en-BE"/>
        </a:p>
      </dgm:t>
    </dgm:pt>
    <dgm:pt modelId="{254A0D09-EAE4-497A-BE89-EDCBF2A2EE0A}" type="sibTrans" cxnId="{C7EC0974-3118-43D0-B92D-85F9A732E3AA}">
      <dgm:prSet/>
      <dgm:spPr/>
      <dgm:t>
        <a:bodyPr/>
        <a:lstStyle/>
        <a:p>
          <a:endParaRPr lang="en-BE"/>
        </a:p>
      </dgm:t>
    </dgm:pt>
    <dgm:pt modelId="{15E68CBE-9BBB-4AB3-A294-68D50E6B474C}" type="pres">
      <dgm:prSet presAssocID="{0A9B830A-889A-4363-89D8-CB307712220A}" presName="Name0" presStyleCnt="0">
        <dgm:presLayoutVars>
          <dgm:dir/>
          <dgm:animLvl val="lvl"/>
          <dgm:resizeHandles val="exact"/>
        </dgm:presLayoutVars>
      </dgm:prSet>
      <dgm:spPr/>
    </dgm:pt>
    <dgm:pt modelId="{1BDC5B2B-8E89-4894-936C-357A84F8FB52}" type="pres">
      <dgm:prSet presAssocID="{7B82E646-1AE5-4DDF-A4BA-C5DBC295E9DF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EC413046-7ACB-44C6-B6CA-DED94FD50165}" type="presOf" srcId="{7B82E646-1AE5-4DDF-A4BA-C5DBC295E9DF}" destId="{1BDC5B2B-8E89-4894-936C-357A84F8FB52}" srcOrd="0" destOrd="0" presId="urn:microsoft.com/office/officeart/2005/8/layout/chevron1"/>
    <dgm:cxn modelId="{7F4DCE4E-0B77-45F7-9BB9-8CBB2DE5334B}" type="presOf" srcId="{0A9B830A-889A-4363-89D8-CB307712220A}" destId="{15E68CBE-9BBB-4AB3-A294-68D50E6B474C}" srcOrd="0" destOrd="0" presId="urn:microsoft.com/office/officeart/2005/8/layout/chevron1"/>
    <dgm:cxn modelId="{C7EC0974-3118-43D0-B92D-85F9A732E3AA}" srcId="{0A9B830A-889A-4363-89D8-CB307712220A}" destId="{7B82E646-1AE5-4DDF-A4BA-C5DBC295E9DF}" srcOrd="0" destOrd="0" parTransId="{0E6883B5-8BD6-4AA3-A902-9CA250639490}" sibTransId="{254A0D09-EAE4-497A-BE89-EDCBF2A2EE0A}"/>
    <dgm:cxn modelId="{773B090C-569A-40E6-BF8F-CCD18CDD2B12}" type="presParOf" srcId="{15E68CBE-9BBB-4AB3-A294-68D50E6B474C}" destId="{1BDC5B2B-8E89-4894-936C-357A84F8FB5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3832D-F302-418A-ACD8-40C7EBEBB9B1}">
      <dsp:nvSpPr>
        <dsp:cNvPr id="0" name=""/>
        <dsp:cNvSpPr/>
      </dsp:nvSpPr>
      <dsp:spPr>
        <a:xfrm>
          <a:off x="4877" y="260575"/>
          <a:ext cx="2839417" cy="113576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Cercarial imaging – 3 days</a:t>
          </a:r>
          <a:endParaRPr lang="en-BE" sz="1900" kern="1200" dirty="0"/>
        </a:p>
      </dsp:txBody>
      <dsp:txXfrm>
        <a:off x="572760" y="260575"/>
        <a:ext cx="1703651" cy="1135766"/>
      </dsp:txXfrm>
    </dsp:sp>
    <dsp:sp modelId="{1AE59EDB-1A88-4C5E-8200-4CBE1E542A64}">
      <dsp:nvSpPr>
        <dsp:cNvPr id="0" name=""/>
        <dsp:cNvSpPr/>
      </dsp:nvSpPr>
      <dsp:spPr>
        <a:xfrm>
          <a:off x="2560353" y="260575"/>
          <a:ext cx="2839417" cy="113576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Snail imaging – 2,5 days</a:t>
          </a:r>
          <a:endParaRPr lang="en-BE" sz="1900" kern="1200" dirty="0"/>
        </a:p>
      </dsp:txBody>
      <dsp:txXfrm>
        <a:off x="3128236" y="260575"/>
        <a:ext cx="1703651" cy="1135766"/>
      </dsp:txXfrm>
    </dsp:sp>
    <dsp:sp modelId="{1BDC5B2B-8E89-4894-936C-357A84F8FB52}">
      <dsp:nvSpPr>
        <dsp:cNvPr id="0" name=""/>
        <dsp:cNvSpPr/>
      </dsp:nvSpPr>
      <dsp:spPr>
        <a:xfrm>
          <a:off x="5115829" y="260575"/>
          <a:ext cx="2839417" cy="113576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EZNA DNA extraction – 3 days / 72 samples</a:t>
          </a:r>
          <a:endParaRPr lang="en-BE" sz="1900" kern="1200" dirty="0"/>
        </a:p>
      </dsp:txBody>
      <dsp:txXfrm>
        <a:off x="5683712" y="260575"/>
        <a:ext cx="1703651" cy="1135766"/>
      </dsp:txXfrm>
    </dsp:sp>
    <dsp:sp modelId="{F23B1675-4354-4A13-98CF-508DCB9D84B3}">
      <dsp:nvSpPr>
        <dsp:cNvPr id="0" name=""/>
        <dsp:cNvSpPr/>
      </dsp:nvSpPr>
      <dsp:spPr>
        <a:xfrm>
          <a:off x="7671304" y="260575"/>
          <a:ext cx="2839417" cy="113576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RD-PCRs – 1,5 days</a:t>
          </a:r>
          <a:endParaRPr lang="en-BE" sz="1900" kern="1200" dirty="0"/>
        </a:p>
      </dsp:txBody>
      <dsp:txXfrm>
        <a:off x="8239187" y="260575"/>
        <a:ext cx="1703651" cy="1135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C5B2B-8E89-4894-936C-357A84F8FB52}">
      <dsp:nvSpPr>
        <dsp:cNvPr id="0" name=""/>
        <dsp:cNvSpPr/>
      </dsp:nvSpPr>
      <dsp:spPr>
        <a:xfrm>
          <a:off x="0" y="102523"/>
          <a:ext cx="2847109" cy="1138843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CHELEX DNA extraction – 1,5 days / 72 samples</a:t>
          </a:r>
          <a:endParaRPr lang="en-BE" sz="1900" kern="1200" dirty="0"/>
        </a:p>
      </dsp:txBody>
      <dsp:txXfrm>
        <a:off x="569422" y="102523"/>
        <a:ext cx="1708266" cy="113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E96E-62F1-4A1D-A8C4-C2F9B0714560}" type="datetimeFigureOut">
              <a:rPr lang="en-BE" smtClean="0"/>
              <a:t>09/29/2022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7B4E7-56DF-46FF-A4EA-07C305613E1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7241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552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345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746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ED49A-C603-4651-B7A0-44578C8C86E8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9634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191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916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6695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124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17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4943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5195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21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7360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932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822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034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957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2533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417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794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B4E7-56DF-46FF-A4EA-07C305613E18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0416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1E6D-39AA-2CE1-316F-CEB20C10F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AEDFB-0B80-2E51-C10B-67D883B80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B2E89-BB51-B878-4C80-F24B7491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C9E-A918-4B19-87F8-1B09D1795DD4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0CE83-80BA-1C79-3006-F54E23A8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4F198-3EE5-B317-4AAD-6DD94712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405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EF6B-90B7-A38D-0804-13E49CCC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58C25-E8F2-045A-5E50-C7045E74D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F6824-2DAB-81E2-611B-042F93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B3B-824D-451A-BF61-21184323CCF9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66CB3-F032-85CA-C41C-6E7297A4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13093-0D99-4EFD-CEE6-FEF4C632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824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157A5-CD6C-BFFC-BB4E-29CF867E9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71E4F-03F2-5AD2-CE45-3326ED784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DB97-85F2-9940-439B-AB3BFF48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ADF2-D1F3-4F71-801F-55EF5748FD88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597F-E190-1930-79BC-9E9D4D96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856B-173A-2047-48EE-7E8C0F2E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495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0EFF-220D-462A-9A76-B5A5475941D9}" type="datetime8">
              <a:rPr lang="en-BE" smtClean="0"/>
              <a:t>09/29/2022 11:43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65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DD4D-0FF6-7C66-D5C9-F01C7EDC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D508F-C00F-684B-B3C8-D1AC88E9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4E46D-0B88-F501-CF4C-558347B6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E571-2DCD-473E-951B-87F06F8512B2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0E15-E39F-BC92-99EA-95115C5F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668F-B946-B98C-5042-D9883B71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1131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063A-0CCB-C1AE-F9D5-D95F40A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00BF-91B1-7EBA-7FE1-E2DEB834D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2D687-3C15-711D-BBBC-6C869454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6731-E464-49A5-BF48-4F6B9D519682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6630-B7C9-4380-A405-A22DC763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99CF-84E7-C45A-6846-24DE7AB7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47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2589-E82F-5153-754F-8CFC712D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B91DD-E26E-5A0C-E95D-1D06E5BAA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549F3-A9DC-C215-3999-79A13DE15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67297-85C0-FED5-A2A9-86DF3590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AAA-6773-43BE-A857-7C6DEED38A01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4394A-1C3F-017C-83D3-A5F3F5C5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88496-80A4-1BE3-8C5F-F43BF87E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463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7DD2-CEC8-9457-166C-F150B418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4438D-8054-38C8-A7C4-15B462056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BCC66-E2B5-8B79-3818-440770F15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3EF99-B10F-5FE9-C028-45AE85072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25137-25F2-461E-7A61-5522D4731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EA60F-8D90-EA64-5141-898F9931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EB05-8F40-4A93-A65A-9D571A5C5305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BFA71-6E5B-8712-53E9-D862BF6A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CE414-189C-205D-B339-AA87713D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784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4ADC-A119-0A8D-660B-30CF4DD6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7B99E-DC5D-C716-F765-4FC1B3D6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46A7-14A3-4AC6-B052-DAEE6E1EAD4F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EDDAE-7CF9-D835-1254-615B1FDA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5158-B5FB-AB7C-0CE6-11347D08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135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E18C9-F6E8-619C-9FF6-23F6BE02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89-364C-45A8-83AE-010FBFA600D2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DB36C-6C8B-62CC-C7A6-C72777B8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F7016-B4BF-AC1C-B4D5-F17673F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667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BDBB-7ECD-8FA1-9CE2-4D8C26E6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E4A32-7D17-ACF7-BC85-45C4375D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6EAE2-FCF4-B073-96CA-8CB5B6EF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B2F9D-055D-75FF-CA22-A1122017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751F-1F9E-43DA-88EF-0C800A7A6B44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CC81D-9320-862D-3D1C-6602A006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EE8C0-0ABA-8692-989D-4211952D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706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CDA4-AEEE-54D7-C5E5-43BE8A3C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C2D95-9F0E-BFF8-99E7-9FCF1805D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85E9A-49D0-1520-9CB8-BF8041EFE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56300-846B-7F2B-8963-3F468D29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311A-5703-4E4A-B68E-29E3B3FCB703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78A67-88EE-DD92-AD82-4FEBFF96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14B5E-6663-9D27-78C2-97D12242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14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D5018-1476-B03E-DB56-F56327A3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DF604-36B5-5D2A-2807-CF0F8911B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8888-D89D-3FB2-1796-C9EB15C30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C42D-3D4D-404C-BD5C-11AFD74D3BC5}" type="datetime8">
              <a:rPr lang="en-BE" smtClean="0"/>
              <a:t>09/29/2022 11:43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82860-D7BF-6879-7B0F-9A29F6608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907CB-B4CB-87E3-3DAF-227B8DEE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3B19-9ADF-4B38-BD92-34A4FCAF45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612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4.jpeg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9.jpeg"/><Relationship Id="rId9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svg"/><Relationship Id="rId1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1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0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400E5-3ADC-4575-4479-B8E4C30D8F33}"/>
              </a:ext>
            </a:extLst>
          </p:cNvPr>
          <p:cNvGrpSpPr/>
          <p:nvPr/>
        </p:nvGrpSpPr>
        <p:grpSpPr>
          <a:xfrm>
            <a:off x="0" y="2460337"/>
            <a:ext cx="3875810" cy="4301836"/>
            <a:chOff x="706581" y="2099209"/>
            <a:chExt cx="3875810" cy="43018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95BE26-CFD6-BBC0-88E7-F1CF37699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6413" t="2504" r="4989" b="4297"/>
            <a:stretch/>
          </p:blipFill>
          <p:spPr>
            <a:xfrm flipH="1">
              <a:off x="706581" y="2099209"/>
              <a:ext cx="3875810" cy="43018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AE005D-9E72-AD15-072A-F262C6746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52170" t="59852" r="42995" b="26748"/>
            <a:stretch/>
          </p:blipFill>
          <p:spPr>
            <a:xfrm flipH="1">
              <a:off x="2474824" y="4658614"/>
              <a:ext cx="211499" cy="6234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28E8D0-9053-4CC1-3F21-713DECD82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52170" t="59852" r="42995" b="26748"/>
            <a:stretch/>
          </p:blipFill>
          <p:spPr>
            <a:xfrm flipH="1">
              <a:off x="3548843" y="4384964"/>
              <a:ext cx="211499" cy="6234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0F4BCC-A5CC-B7CC-EBD4-D2C32CD48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25818" t="53671" r="46228" b="30637"/>
            <a:stretch/>
          </p:blipFill>
          <p:spPr>
            <a:xfrm rot="19600347">
              <a:off x="2467619" y="4474116"/>
              <a:ext cx="1222891" cy="724294"/>
            </a:xfrm>
            <a:prstGeom prst="ellipse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60B377-FABC-C7CA-515B-679D93418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4" y="509301"/>
            <a:ext cx="10030691" cy="2387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PCR-based diagnostic tools to detect and characterize trematode infections in snails</a:t>
            </a:r>
            <a:endParaRPr lang="en-BE" dirty="0"/>
          </a:p>
        </p:txBody>
      </p:sp>
      <p:pic>
        <p:nvPicPr>
          <p:cNvPr id="12" name="Picture Placeholder 14">
            <a:extLst>
              <a:ext uri="{FF2B5EF4-FFF2-40B4-BE49-F238E27FC236}">
                <a16:creationId xmlns:a16="http://schemas.microsoft.com/office/drawing/2014/main" id="{D12E8507-3AA2-46F9-E743-16B1D4161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635" t="-6112" r="-981" b="-6446"/>
          <a:stretch/>
        </p:blipFill>
        <p:spPr>
          <a:xfrm>
            <a:off x="4777903" y="5161530"/>
            <a:ext cx="2484740" cy="6703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CA95C-F5D0-E274-4778-7ACFA5D0D7C2}"/>
              </a:ext>
            </a:extLst>
          </p:cNvPr>
          <p:cNvSpPr txBox="1"/>
          <p:nvPr/>
        </p:nvSpPr>
        <p:spPr>
          <a:xfrm>
            <a:off x="4311479" y="6115842"/>
            <a:ext cx="31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Ruben Schols, Cyril Hammoud and Tine Huyse</a:t>
            </a:r>
            <a:endParaRPr lang="en-BE" dirty="0"/>
          </a:p>
        </p:txBody>
      </p:sp>
      <p:pic>
        <p:nvPicPr>
          <p:cNvPr id="14" name="Picture 2" descr="Belspo (@belspo) | Twitter">
            <a:extLst>
              <a:ext uri="{FF2B5EF4-FFF2-40B4-BE49-F238E27FC236}">
                <a16:creationId xmlns:a16="http://schemas.microsoft.com/office/drawing/2014/main" id="{CDF1B765-D332-6742-AB03-801E81AB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57" y="3575627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13B6B3-1413-1B80-103E-61C222726D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13922" r="28611" b="13261"/>
          <a:stretch/>
        </p:blipFill>
        <p:spPr>
          <a:xfrm>
            <a:off x="8316192" y="2197100"/>
            <a:ext cx="3875807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16C41DAB-0868-CBE8-E088-853C9FDFD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2066" y="217117"/>
            <a:ext cx="7069009" cy="642376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0D641932-A4DD-1844-F611-6D8F86EFA1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635" t="-6112" r="-981" b="-6446"/>
          <a:stretch/>
        </p:blipFill>
        <p:spPr>
          <a:xfrm>
            <a:off x="0" y="6187657"/>
            <a:ext cx="2484740" cy="670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1C922-5421-1F3A-FF1A-DC8C44A9812E}"/>
              </a:ext>
            </a:extLst>
          </p:cNvPr>
          <p:cNvSpPr txBox="1"/>
          <p:nvPr/>
        </p:nvSpPr>
        <p:spPr>
          <a:xfrm>
            <a:off x="9383765" y="5818325"/>
            <a:ext cx="251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Hammoud et al.,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6C53F-2A67-3527-098A-8D7B0BC192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989" y="6153496"/>
            <a:ext cx="2924437" cy="36933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89D54C1-CDAF-3EF4-307B-93C13B6119BC}"/>
              </a:ext>
            </a:extLst>
          </p:cNvPr>
          <p:cNvSpPr txBox="1">
            <a:spLocks/>
          </p:cNvSpPr>
          <p:nvPr/>
        </p:nvSpPr>
        <p:spPr>
          <a:xfrm>
            <a:off x="10354670" y="-11617"/>
            <a:ext cx="2071989" cy="173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Further analysis - HTAS</a:t>
            </a:r>
            <a:endParaRPr lang="en-BE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44B332-A769-BA5E-02B0-9327967201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813" y="-155304"/>
            <a:ext cx="3071477" cy="21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2CAF5D-CFD7-4814-93B4-ED1EB0E55677}"/>
              </a:ext>
            </a:extLst>
          </p:cNvPr>
          <p:cNvSpPr/>
          <p:nvPr/>
        </p:nvSpPr>
        <p:spPr>
          <a:xfrm>
            <a:off x="3587593" y="1679835"/>
            <a:ext cx="612000" cy="83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BF55B-0E61-4A09-B276-76090D7C17A0}"/>
              </a:ext>
            </a:extLst>
          </p:cNvPr>
          <p:cNvSpPr/>
          <p:nvPr/>
        </p:nvSpPr>
        <p:spPr>
          <a:xfrm>
            <a:off x="1308268" y="1679835"/>
            <a:ext cx="612000" cy="838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23EEE-BF66-4DB0-A023-CB04470C81B0}"/>
              </a:ext>
            </a:extLst>
          </p:cNvPr>
          <p:cNvSpPr/>
          <p:nvPr/>
        </p:nvSpPr>
        <p:spPr>
          <a:xfrm>
            <a:off x="2068043" y="1679835"/>
            <a:ext cx="612000" cy="83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BD3E8-73AE-4D08-9559-DD550774AD7B}"/>
              </a:ext>
            </a:extLst>
          </p:cNvPr>
          <p:cNvSpPr/>
          <p:nvPr/>
        </p:nvSpPr>
        <p:spPr>
          <a:xfrm>
            <a:off x="2827818" y="1679835"/>
            <a:ext cx="612000" cy="83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BBE56-ADBF-46D3-9D43-DBC992B88C89}"/>
              </a:ext>
            </a:extLst>
          </p:cNvPr>
          <p:cNvSpPr/>
          <p:nvPr/>
        </p:nvSpPr>
        <p:spPr>
          <a:xfrm>
            <a:off x="548493" y="1679835"/>
            <a:ext cx="612000" cy="83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F07050B-1E72-40E5-9A3A-44D6B05002B3}"/>
              </a:ext>
            </a:extLst>
          </p:cNvPr>
          <p:cNvSpPr txBox="1"/>
          <p:nvPr/>
        </p:nvSpPr>
        <p:spPr>
          <a:xfrm>
            <a:off x="538319" y="941050"/>
            <a:ext cx="6330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COI1</a:t>
            </a:r>
            <a:endParaRPr lang="fr-BE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3CE78B-3B09-4A5A-ADD2-B213CEB11957}"/>
              </a:ext>
            </a:extLst>
          </p:cNvPr>
          <p:cNvSpPr txBox="1"/>
          <p:nvPr/>
        </p:nvSpPr>
        <p:spPr>
          <a:xfrm>
            <a:off x="1320169" y="941050"/>
            <a:ext cx="6330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COI2</a:t>
            </a:r>
            <a:endParaRPr lang="fr-BE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C7B4FA-AEEA-4BBC-91DF-3E834B42C0A8}"/>
              </a:ext>
            </a:extLst>
          </p:cNvPr>
          <p:cNvSpPr txBox="1"/>
          <p:nvPr/>
        </p:nvSpPr>
        <p:spPr>
          <a:xfrm>
            <a:off x="2102019" y="941050"/>
            <a:ext cx="576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ITS2</a:t>
            </a:r>
            <a:endParaRPr lang="fr-BE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3FC9AE-E1C7-427A-BD4A-02BF1B178047}"/>
              </a:ext>
            </a:extLst>
          </p:cNvPr>
          <p:cNvSpPr txBox="1"/>
          <p:nvPr/>
        </p:nvSpPr>
        <p:spPr>
          <a:xfrm>
            <a:off x="2827059" y="941050"/>
            <a:ext cx="5865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 err="1"/>
              <a:t>cytb</a:t>
            </a:r>
            <a:endParaRPr lang="fr-BE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77343DD-BED6-4175-AE3B-9997DF60EFFC}"/>
              </a:ext>
            </a:extLst>
          </p:cNvPr>
          <p:cNvSpPr txBox="1"/>
          <p:nvPr/>
        </p:nvSpPr>
        <p:spPr>
          <a:xfrm>
            <a:off x="3562421" y="941050"/>
            <a:ext cx="7264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NAD1</a:t>
            </a:r>
            <a:endParaRPr lang="fr-BE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7733706-0018-48C4-A5FC-0DC9D9641833}"/>
              </a:ext>
            </a:extLst>
          </p:cNvPr>
          <p:cNvSpPr/>
          <p:nvPr/>
        </p:nvSpPr>
        <p:spPr>
          <a:xfrm>
            <a:off x="3587593" y="2611399"/>
            <a:ext cx="612000" cy="83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EEEECE8-1A52-4CAB-811B-EFF133F24518}"/>
              </a:ext>
            </a:extLst>
          </p:cNvPr>
          <p:cNvSpPr/>
          <p:nvPr/>
        </p:nvSpPr>
        <p:spPr>
          <a:xfrm>
            <a:off x="1308268" y="2611399"/>
            <a:ext cx="612000" cy="83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5845E4-DCD5-451D-893E-10E4D3A75ED7}"/>
              </a:ext>
            </a:extLst>
          </p:cNvPr>
          <p:cNvSpPr/>
          <p:nvPr/>
        </p:nvSpPr>
        <p:spPr>
          <a:xfrm>
            <a:off x="2068043" y="2611399"/>
            <a:ext cx="612000" cy="83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BCBF4F-B804-45DC-94FE-B7111B2C0E42}"/>
              </a:ext>
            </a:extLst>
          </p:cNvPr>
          <p:cNvSpPr/>
          <p:nvPr/>
        </p:nvSpPr>
        <p:spPr>
          <a:xfrm>
            <a:off x="2827818" y="2611399"/>
            <a:ext cx="612000" cy="83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2F050E1-4309-44E9-89D7-1A1C97567A91}"/>
              </a:ext>
            </a:extLst>
          </p:cNvPr>
          <p:cNvSpPr/>
          <p:nvPr/>
        </p:nvSpPr>
        <p:spPr>
          <a:xfrm>
            <a:off x="548493" y="2611399"/>
            <a:ext cx="612000" cy="8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95AF2A-08F9-4E23-911B-E8D84DCE8295}"/>
              </a:ext>
            </a:extLst>
          </p:cNvPr>
          <p:cNvSpPr/>
          <p:nvPr/>
        </p:nvSpPr>
        <p:spPr>
          <a:xfrm>
            <a:off x="3587593" y="2148715"/>
            <a:ext cx="612000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E50CCE-FB4B-43EE-ADB8-1442A0D74820}"/>
              </a:ext>
            </a:extLst>
          </p:cNvPr>
          <p:cNvSpPr/>
          <p:nvPr/>
        </p:nvSpPr>
        <p:spPr>
          <a:xfrm>
            <a:off x="1308268" y="2148715"/>
            <a:ext cx="612000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1E6B334-B2F4-41DB-BBF0-A4A627713FE6}"/>
              </a:ext>
            </a:extLst>
          </p:cNvPr>
          <p:cNvSpPr/>
          <p:nvPr/>
        </p:nvSpPr>
        <p:spPr>
          <a:xfrm>
            <a:off x="2068043" y="2148715"/>
            <a:ext cx="612000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037F905-3A0B-4ECD-A54B-722AE8BA1E09}"/>
              </a:ext>
            </a:extLst>
          </p:cNvPr>
          <p:cNvSpPr/>
          <p:nvPr/>
        </p:nvSpPr>
        <p:spPr>
          <a:xfrm>
            <a:off x="2827818" y="2148715"/>
            <a:ext cx="612000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B4E2E8-B8A2-46F2-85C2-3A02E1178710}"/>
              </a:ext>
            </a:extLst>
          </p:cNvPr>
          <p:cNvSpPr/>
          <p:nvPr/>
        </p:nvSpPr>
        <p:spPr>
          <a:xfrm>
            <a:off x="548493" y="2148715"/>
            <a:ext cx="612000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A6EC07F-F249-4A1F-9CF8-8FB9B37DAA4E}"/>
              </a:ext>
            </a:extLst>
          </p:cNvPr>
          <p:cNvSpPr/>
          <p:nvPr/>
        </p:nvSpPr>
        <p:spPr>
          <a:xfrm>
            <a:off x="9233008" y="1686032"/>
            <a:ext cx="721454" cy="83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F8FB84-29EA-49BF-BA7A-570974AF9290}"/>
              </a:ext>
            </a:extLst>
          </p:cNvPr>
          <p:cNvSpPr/>
          <p:nvPr/>
        </p:nvSpPr>
        <p:spPr>
          <a:xfrm>
            <a:off x="7588766" y="1686032"/>
            <a:ext cx="721454" cy="83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7DAB17D-91B0-45D2-973E-45A0A16B7449}"/>
              </a:ext>
            </a:extLst>
          </p:cNvPr>
          <p:cNvSpPr/>
          <p:nvPr/>
        </p:nvSpPr>
        <p:spPr>
          <a:xfrm>
            <a:off x="8410887" y="1686032"/>
            <a:ext cx="721454" cy="83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0FE043A-C32D-4FB6-923F-CCE7029E16E1}"/>
              </a:ext>
            </a:extLst>
          </p:cNvPr>
          <p:cNvSpPr/>
          <p:nvPr/>
        </p:nvSpPr>
        <p:spPr>
          <a:xfrm>
            <a:off x="5944524" y="1686032"/>
            <a:ext cx="721454" cy="83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D5B83AD-CC11-425A-B77E-0D862B236BC4}"/>
              </a:ext>
            </a:extLst>
          </p:cNvPr>
          <p:cNvSpPr txBox="1"/>
          <p:nvPr/>
        </p:nvSpPr>
        <p:spPr>
          <a:xfrm>
            <a:off x="5988722" y="938953"/>
            <a:ext cx="6330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COI1</a:t>
            </a:r>
            <a:endParaRPr lang="fr-BE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1D143B1-AF7D-475B-89A5-1147E5D8775D}"/>
              </a:ext>
            </a:extLst>
          </p:cNvPr>
          <p:cNvSpPr txBox="1"/>
          <p:nvPr/>
        </p:nvSpPr>
        <p:spPr>
          <a:xfrm>
            <a:off x="6810843" y="938953"/>
            <a:ext cx="6330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COI2</a:t>
            </a:r>
            <a:endParaRPr lang="fr-BE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E757EDA-7E62-4C72-8E0C-6749D65FD64A}"/>
              </a:ext>
            </a:extLst>
          </p:cNvPr>
          <p:cNvSpPr txBox="1"/>
          <p:nvPr/>
        </p:nvSpPr>
        <p:spPr>
          <a:xfrm>
            <a:off x="7656207" y="938953"/>
            <a:ext cx="576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ITS2</a:t>
            </a:r>
            <a:endParaRPr lang="fr-BE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FB20C4-67E4-47BD-8B41-D829AEB1F325}"/>
              </a:ext>
            </a:extLst>
          </p:cNvPr>
          <p:cNvSpPr txBox="1"/>
          <p:nvPr/>
        </p:nvSpPr>
        <p:spPr>
          <a:xfrm>
            <a:off x="8478328" y="938953"/>
            <a:ext cx="5865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 err="1"/>
              <a:t>cytb</a:t>
            </a:r>
            <a:endParaRPr lang="fr-BE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93913AA-392B-4E9B-84A3-F00ADE091590}"/>
              </a:ext>
            </a:extLst>
          </p:cNvPr>
          <p:cNvSpPr txBox="1"/>
          <p:nvPr/>
        </p:nvSpPr>
        <p:spPr>
          <a:xfrm>
            <a:off x="9227981" y="938953"/>
            <a:ext cx="7264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NAD1</a:t>
            </a:r>
            <a:endParaRPr lang="fr-BE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F2A454A-E649-479E-A548-349341A10EC8}"/>
              </a:ext>
            </a:extLst>
          </p:cNvPr>
          <p:cNvSpPr/>
          <p:nvPr/>
        </p:nvSpPr>
        <p:spPr>
          <a:xfrm>
            <a:off x="9233008" y="2609302"/>
            <a:ext cx="721454" cy="838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DD010E3-6A34-4BEA-AAEB-C3D41BBCABEF}"/>
              </a:ext>
            </a:extLst>
          </p:cNvPr>
          <p:cNvSpPr/>
          <p:nvPr/>
        </p:nvSpPr>
        <p:spPr>
          <a:xfrm>
            <a:off x="6766645" y="2611399"/>
            <a:ext cx="721454" cy="838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E54A45B-6A73-415D-9BA0-003C05CBEC9E}"/>
              </a:ext>
            </a:extLst>
          </p:cNvPr>
          <p:cNvSpPr/>
          <p:nvPr/>
        </p:nvSpPr>
        <p:spPr>
          <a:xfrm>
            <a:off x="7588766" y="2609302"/>
            <a:ext cx="721454" cy="83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4D9057D-B416-46EB-AC8B-BEFF68D8D85E}"/>
              </a:ext>
            </a:extLst>
          </p:cNvPr>
          <p:cNvSpPr/>
          <p:nvPr/>
        </p:nvSpPr>
        <p:spPr>
          <a:xfrm>
            <a:off x="8410887" y="2609302"/>
            <a:ext cx="721454" cy="838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19D2E10-103F-4951-9DC0-CD490168114F}"/>
              </a:ext>
            </a:extLst>
          </p:cNvPr>
          <p:cNvSpPr/>
          <p:nvPr/>
        </p:nvSpPr>
        <p:spPr>
          <a:xfrm>
            <a:off x="5944524" y="2609302"/>
            <a:ext cx="721454" cy="838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EA91E48-C08A-447F-8207-F11700F43ECB}"/>
              </a:ext>
            </a:extLst>
          </p:cNvPr>
          <p:cNvSpPr/>
          <p:nvPr/>
        </p:nvSpPr>
        <p:spPr>
          <a:xfrm>
            <a:off x="9233008" y="2146618"/>
            <a:ext cx="721454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420C9D8-F287-4687-91AD-1442BC92C881}"/>
              </a:ext>
            </a:extLst>
          </p:cNvPr>
          <p:cNvSpPr/>
          <p:nvPr/>
        </p:nvSpPr>
        <p:spPr>
          <a:xfrm>
            <a:off x="6766645" y="2148715"/>
            <a:ext cx="721454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E0F7DF8-2889-42B4-B70D-7D1ABF580130}"/>
              </a:ext>
            </a:extLst>
          </p:cNvPr>
          <p:cNvSpPr/>
          <p:nvPr/>
        </p:nvSpPr>
        <p:spPr>
          <a:xfrm>
            <a:off x="7588766" y="2146618"/>
            <a:ext cx="721454" cy="838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8132D7E-F453-4C02-AE2E-58379B7D5A53}"/>
              </a:ext>
            </a:extLst>
          </p:cNvPr>
          <p:cNvSpPr/>
          <p:nvPr/>
        </p:nvSpPr>
        <p:spPr>
          <a:xfrm>
            <a:off x="8410887" y="2146618"/>
            <a:ext cx="721454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2005200-AC78-46F7-A7F5-668EF954C45B}"/>
              </a:ext>
            </a:extLst>
          </p:cNvPr>
          <p:cNvSpPr/>
          <p:nvPr/>
        </p:nvSpPr>
        <p:spPr>
          <a:xfrm>
            <a:off x="5944524" y="2146618"/>
            <a:ext cx="721454" cy="838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23090-0DDA-41DA-A190-A4ADF515B18D}"/>
              </a:ext>
            </a:extLst>
          </p:cNvPr>
          <p:cNvSpPr txBox="1"/>
          <p:nvPr/>
        </p:nvSpPr>
        <p:spPr>
          <a:xfrm>
            <a:off x="6079067" y="146670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70%</a:t>
            </a:r>
            <a:endParaRPr lang="fr-BE" sz="1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6FF804F-6275-45C8-BE05-4FCD96CCFC5D}"/>
              </a:ext>
            </a:extLst>
          </p:cNvPr>
          <p:cNvSpPr txBox="1"/>
          <p:nvPr/>
        </p:nvSpPr>
        <p:spPr>
          <a:xfrm>
            <a:off x="7678873" y="146670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100%</a:t>
            </a:r>
            <a:endParaRPr lang="fr-BE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8A2B94-95C9-4C85-9987-D59A5580396A}"/>
              </a:ext>
            </a:extLst>
          </p:cNvPr>
          <p:cNvSpPr txBox="1"/>
          <p:nvPr/>
        </p:nvSpPr>
        <p:spPr>
          <a:xfrm>
            <a:off x="6935520" y="146872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40%</a:t>
            </a:r>
            <a:endParaRPr lang="fr-BE" sz="1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CC13080-6538-40EE-AFA9-087ED60A7539}"/>
              </a:ext>
            </a:extLst>
          </p:cNvPr>
          <p:cNvSpPr txBox="1"/>
          <p:nvPr/>
        </p:nvSpPr>
        <p:spPr>
          <a:xfrm>
            <a:off x="8548002" y="146670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30%</a:t>
            </a:r>
            <a:endParaRPr lang="fr-BE" sz="1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0DC10DA-DAB8-4E06-82CC-CFA6FB8D8A8F}"/>
              </a:ext>
            </a:extLst>
          </p:cNvPr>
          <p:cNvSpPr txBox="1"/>
          <p:nvPr/>
        </p:nvSpPr>
        <p:spPr>
          <a:xfrm>
            <a:off x="9370123" y="146259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90%</a:t>
            </a:r>
            <a:endParaRPr lang="fr-BE" sz="12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42DE8B2-5A5B-471B-A698-E685C4CAE63F}"/>
              </a:ext>
            </a:extLst>
          </p:cNvPr>
          <p:cNvSpPr/>
          <p:nvPr/>
        </p:nvSpPr>
        <p:spPr>
          <a:xfrm>
            <a:off x="6766645" y="1678479"/>
            <a:ext cx="721454" cy="838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B505B95-D9EC-42D7-9B99-4BEA3D159CD7}"/>
              </a:ext>
            </a:extLst>
          </p:cNvPr>
          <p:cNvSpPr txBox="1"/>
          <p:nvPr/>
        </p:nvSpPr>
        <p:spPr>
          <a:xfrm>
            <a:off x="6118341" y="192221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0%</a:t>
            </a:r>
            <a:endParaRPr lang="fr-BE" sz="12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F81E597-C411-44D7-8730-375E9C74550E}"/>
              </a:ext>
            </a:extLst>
          </p:cNvPr>
          <p:cNvSpPr txBox="1"/>
          <p:nvPr/>
        </p:nvSpPr>
        <p:spPr>
          <a:xfrm>
            <a:off x="7762583" y="192221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0%</a:t>
            </a:r>
            <a:endParaRPr lang="fr-BE" sz="12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F6D358-434A-4952-A23A-3D83DE623F95}"/>
              </a:ext>
            </a:extLst>
          </p:cNvPr>
          <p:cNvSpPr txBox="1"/>
          <p:nvPr/>
        </p:nvSpPr>
        <p:spPr>
          <a:xfrm>
            <a:off x="6929930" y="192422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90%</a:t>
            </a:r>
            <a:endParaRPr lang="fr-BE" sz="12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0FC8A30-5935-428F-BCBF-EFA1A6F189B1}"/>
              </a:ext>
            </a:extLst>
          </p:cNvPr>
          <p:cNvSpPr txBox="1"/>
          <p:nvPr/>
        </p:nvSpPr>
        <p:spPr>
          <a:xfrm>
            <a:off x="8542412" y="192221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40%</a:t>
            </a:r>
            <a:endParaRPr lang="fr-BE" sz="12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2234B89-D739-4D2B-A8C3-1B8928A50BCF}"/>
              </a:ext>
            </a:extLst>
          </p:cNvPr>
          <p:cNvSpPr txBox="1"/>
          <p:nvPr/>
        </p:nvSpPr>
        <p:spPr>
          <a:xfrm>
            <a:off x="9364533" y="191809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100%</a:t>
            </a:r>
            <a:endParaRPr lang="fr-BE" sz="1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54F430D-E875-4DE1-A583-EA8F56B7E373}"/>
              </a:ext>
            </a:extLst>
          </p:cNvPr>
          <p:cNvSpPr txBox="1"/>
          <p:nvPr/>
        </p:nvSpPr>
        <p:spPr>
          <a:xfrm>
            <a:off x="6118341" y="2386508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0%</a:t>
            </a:r>
            <a:endParaRPr lang="fr-BE" sz="12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125A734-FABD-487E-8159-077975AC1796}"/>
              </a:ext>
            </a:extLst>
          </p:cNvPr>
          <p:cNvSpPr txBox="1"/>
          <p:nvPr/>
        </p:nvSpPr>
        <p:spPr>
          <a:xfrm>
            <a:off x="7678873" y="23865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100%</a:t>
            </a:r>
            <a:endParaRPr lang="fr-BE" sz="12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F28BC5A-EF3F-446A-881C-A3B69B21C97D}"/>
              </a:ext>
            </a:extLst>
          </p:cNvPr>
          <p:cNvSpPr txBox="1"/>
          <p:nvPr/>
        </p:nvSpPr>
        <p:spPr>
          <a:xfrm>
            <a:off x="6940462" y="2388525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0%</a:t>
            </a:r>
            <a:endParaRPr lang="fr-BE" sz="12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AA3989D-D487-40D1-AE8E-C61252C75429}"/>
              </a:ext>
            </a:extLst>
          </p:cNvPr>
          <p:cNvSpPr txBox="1"/>
          <p:nvPr/>
        </p:nvSpPr>
        <p:spPr>
          <a:xfrm>
            <a:off x="8584704" y="2386508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0%</a:t>
            </a:r>
            <a:endParaRPr lang="fr-BE" sz="12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4569641-2586-4908-8D03-520D2C56DED0}"/>
              </a:ext>
            </a:extLst>
          </p:cNvPr>
          <p:cNvSpPr txBox="1"/>
          <p:nvPr/>
        </p:nvSpPr>
        <p:spPr>
          <a:xfrm>
            <a:off x="9406825" y="2382395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 dirty="0"/>
              <a:t>0%</a:t>
            </a:r>
            <a:endParaRPr lang="fr-BE" sz="1200" dirty="0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8C648481-DA3E-4F62-93B2-7D4EA90E2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9" r="44472" b="72238"/>
          <a:stretch/>
        </p:blipFill>
        <p:spPr>
          <a:xfrm>
            <a:off x="18551" y="2421268"/>
            <a:ext cx="395235" cy="42671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DD588CE9-88F1-4260-89D9-A1FE5F514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59059" r="37002" b="94"/>
          <a:stretch/>
        </p:blipFill>
        <p:spPr>
          <a:xfrm>
            <a:off x="2358601" y="3893652"/>
            <a:ext cx="664328" cy="539449"/>
          </a:xfrm>
          <a:prstGeom prst="snip2SameRect">
            <a:avLst>
              <a:gd name="adj1" fmla="val 33128"/>
              <a:gd name="adj2" fmla="val 0"/>
            </a:avLst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DA0F4F1-9EB8-4592-A321-622B1A9D6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8" t="63747" r="8628" b="6581"/>
          <a:stretch/>
        </p:blipFill>
        <p:spPr>
          <a:xfrm>
            <a:off x="0" y="1968924"/>
            <a:ext cx="432337" cy="452344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3595905-A794-4685-95EF-6F184AB05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62352" r="79001" b="6452"/>
          <a:stretch/>
        </p:blipFill>
        <p:spPr>
          <a:xfrm>
            <a:off x="49406" y="1521427"/>
            <a:ext cx="392945" cy="452344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EAF5B831-E9E3-4D6A-9362-282776E17052}"/>
              </a:ext>
            </a:extLst>
          </p:cNvPr>
          <p:cNvSpPr/>
          <p:nvPr/>
        </p:nvSpPr>
        <p:spPr>
          <a:xfrm>
            <a:off x="6841194" y="4079489"/>
            <a:ext cx="721454" cy="83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F8B4CB7-1F40-4C20-8153-217BE484645C}"/>
              </a:ext>
            </a:extLst>
          </p:cNvPr>
          <p:cNvSpPr/>
          <p:nvPr/>
        </p:nvSpPr>
        <p:spPr>
          <a:xfrm>
            <a:off x="5196952" y="4079489"/>
            <a:ext cx="721454" cy="83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CD852E-6F80-4E56-BA50-E1F217284F36}"/>
              </a:ext>
            </a:extLst>
          </p:cNvPr>
          <p:cNvSpPr/>
          <p:nvPr/>
        </p:nvSpPr>
        <p:spPr>
          <a:xfrm>
            <a:off x="3552710" y="4079489"/>
            <a:ext cx="721454" cy="83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BA55665-0523-4AB7-90DC-1A0CFAC216A9}"/>
              </a:ext>
            </a:extLst>
          </p:cNvPr>
          <p:cNvSpPr txBox="1"/>
          <p:nvPr/>
        </p:nvSpPr>
        <p:spPr>
          <a:xfrm>
            <a:off x="3596908" y="3332410"/>
            <a:ext cx="6330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COI1</a:t>
            </a:r>
            <a:endParaRPr lang="fr-BE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CCB1B27-853C-4795-B1D8-DABB7475DE01}"/>
              </a:ext>
            </a:extLst>
          </p:cNvPr>
          <p:cNvSpPr txBox="1"/>
          <p:nvPr/>
        </p:nvSpPr>
        <p:spPr>
          <a:xfrm>
            <a:off x="4419029" y="3332410"/>
            <a:ext cx="6330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COI2</a:t>
            </a:r>
            <a:endParaRPr lang="fr-BE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3D1617-7356-4486-AAAB-53EE28BC37F4}"/>
              </a:ext>
            </a:extLst>
          </p:cNvPr>
          <p:cNvSpPr txBox="1"/>
          <p:nvPr/>
        </p:nvSpPr>
        <p:spPr>
          <a:xfrm>
            <a:off x="5264393" y="3332410"/>
            <a:ext cx="576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ITS2</a:t>
            </a:r>
            <a:endParaRPr lang="fr-BE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CDFAFCF-5754-4E86-BEDA-7B6F9CC27220}"/>
              </a:ext>
            </a:extLst>
          </p:cNvPr>
          <p:cNvSpPr txBox="1"/>
          <p:nvPr/>
        </p:nvSpPr>
        <p:spPr>
          <a:xfrm>
            <a:off x="6086514" y="3332410"/>
            <a:ext cx="5865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 err="1"/>
              <a:t>cytb</a:t>
            </a:r>
            <a:endParaRPr lang="fr-BE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A59AE6A-FE73-466E-8FF8-789CB5EFC037}"/>
              </a:ext>
            </a:extLst>
          </p:cNvPr>
          <p:cNvSpPr txBox="1"/>
          <p:nvPr/>
        </p:nvSpPr>
        <p:spPr>
          <a:xfrm>
            <a:off x="6836167" y="3332410"/>
            <a:ext cx="7264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dirty="0"/>
              <a:t>NAD1</a:t>
            </a:r>
            <a:endParaRPr lang="fr-BE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232B37-B173-4AE3-8B9E-9A747F186825}"/>
              </a:ext>
            </a:extLst>
          </p:cNvPr>
          <p:cNvSpPr/>
          <p:nvPr/>
        </p:nvSpPr>
        <p:spPr>
          <a:xfrm>
            <a:off x="5190753" y="4353312"/>
            <a:ext cx="721454" cy="83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2FEC32A-0022-462A-9957-9D84C12F6724}"/>
              </a:ext>
            </a:extLst>
          </p:cNvPr>
          <p:cNvSpPr/>
          <p:nvPr/>
        </p:nvSpPr>
        <p:spPr>
          <a:xfrm>
            <a:off x="4374831" y="4079489"/>
            <a:ext cx="721454" cy="838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84AF7FF-04E9-4840-B266-7C0EC454FB1B}"/>
              </a:ext>
            </a:extLst>
          </p:cNvPr>
          <p:cNvSpPr/>
          <p:nvPr/>
        </p:nvSpPr>
        <p:spPr>
          <a:xfrm>
            <a:off x="5190753" y="4215797"/>
            <a:ext cx="721454" cy="83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7877CEE-3EDC-4156-87FD-4ACD75DAF3EE}"/>
              </a:ext>
            </a:extLst>
          </p:cNvPr>
          <p:cNvSpPr/>
          <p:nvPr/>
        </p:nvSpPr>
        <p:spPr>
          <a:xfrm>
            <a:off x="6019073" y="4072572"/>
            <a:ext cx="721454" cy="838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87A1B93E-B393-4C20-B64F-7E75F70F1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62352" r="79001" b="6452"/>
          <a:stretch/>
        </p:blipFill>
        <p:spPr>
          <a:xfrm>
            <a:off x="2330236" y="3428880"/>
            <a:ext cx="392945" cy="452344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202E30EB-B5E4-4DA2-9F01-B997D0BA2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9" r="44472" b="72238"/>
          <a:stretch/>
        </p:blipFill>
        <p:spPr>
          <a:xfrm>
            <a:off x="2802241" y="3442569"/>
            <a:ext cx="395235" cy="42671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A8C48F9A-8E84-4A51-B6DC-F13FFB9831FE}"/>
              </a:ext>
            </a:extLst>
          </p:cNvPr>
          <p:cNvSpPr/>
          <p:nvPr/>
        </p:nvSpPr>
        <p:spPr>
          <a:xfrm>
            <a:off x="6834995" y="5202896"/>
            <a:ext cx="721454" cy="83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877012A-5EDE-4F32-8185-598BA528BB16}"/>
              </a:ext>
            </a:extLst>
          </p:cNvPr>
          <p:cNvSpPr/>
          <p:nvPr/>
        </p:nvSpPr>
        <p:spPr>
          <a:xfrm>
            <a:off x="4368632" y="5204993"/>
            <a:ext cx="721454" cy="838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389AE65-7DD1-4EF5-8A8A-E7E95310C6C8}"/>
              </a:ext>
            </a:extLst>
          </p:cNvPr>
          <p:cNvSpPr/>
          <p:nvPr/>
        </p:nvSpPr>
        <p:spPr>
          <a:xfrm>
            <a:off x="5190753" y="5202896"/>
            <a:ext cx="721454" cy="83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77D0E84-80AD-4014-9B42-BA39041156DC}"/>
              </a:ext>
            </a:extLst>
          </p:cNvPr>
          <p:cNvSpPr/>
          <p:nvPr/>
        </p:nvSpPr>
        <p:spPr>
          <a:xfrm>
            <a:off x="6012874" y="5202896"/>
            <a:ext cx="721454" cy="83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C0AE18C-9C0F-418F-806A-CE01E8B6B0E8}"/>
              </a:ext>
            </a:extLst>
          </p:cNvPr>
          <p:cNvSpPr/>
          <p:nvPr/>
        </p:nvSpPr>
        <p:spPr>
          <a:xfrm>
            <a:off x="3546511" y="5202896"/>
            <a:ext cx="721454" cy="83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8FC9140-3ACA-4364-AB7B-A956F2781222}"/>
              </a:ext>
            </a:extLst>
          </p:cNvPr>
          <p:cNvSpPr/>
          <p:nvPr/>
        </p:nvSpPr>
        <p:spPr>
          <a:xfrm>
            <a:off x="5184554" y="6141000"/>
            <a:ext cx="721454" cy="83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FC7BDC4-62A4-4192-9BC0-073E12961746}"/>
              </a:ext>
            </a:extLst>
          </p:cNvPr>
          <p:cNvSpPr/>
          <p:nvPr/>
        </p:nvSpPr>
        <p:spPr>
          <a:xfrm>
            <a:off x="6824254" y="6284359"/>
            <a:ext cx="721454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F9CF36D-CE19-4989-84F7-E9770E5E5F7E}"/>
              </a:ext>
            </a:extLst>
          </p:cNvPr>
          <p:cNvSpPr/>
          <p:nvPr/>
        </p:nvSpPr>
        <p:spPr>
          <a:xfrm>
            <a:off x="6012874" y="6136637"/>
            <a:ext cx="721454" cy="838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2513B76-06E2-4C42-8D66-56A122596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62352" r="79001" b="6452"/>
          <a:stretch/>
        </p:blipFill>
        <p:spPr>
          <a:xfrm>
            <a:off x="2262795" y="4457473"/>
            <a:ext cx="392945" cy="452344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2C2F6B0A-2388-4527-8305-703D2FDA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62352" r="79001" b="6452"/>
          <a:stretch/>
        </p:blipFill>
        <p:spPr>
          <a:xfrm>
            <a:off x="2826456" y="4428520"/>
            <a:ext cx="392945" cy="45234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40A390E7-DF7F-46B2-A1DF-CDB5B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59059" r="37002" b="94"/>
          <a:stretch/>
        </p:blipFill>
        <p:spPr>
          <a:xfrm>
            <a:off x="2358601" y="4851911"/>
            <a:ext cx="664328" cy="539449"/>
          </a:xfrm>
          <a:prstGeom prst="snip2SameRect">
            <a:avLst>
              <a:gd name="adj1" fmla="val 33128"/>
              <a:gd name="adj2" fmla="val 0"/>
            </a:avLst>
          </a:prstGeom>
        </p:spPr>
      </p:pic>
      <p:sp>
        <p:nvSpPr>
          <p:cNvPr id="179" name="Rectangle 178">
            <a:extLst>
              <a:ext uri="{FF2B5EF4-FFF2-40B4-BE49-F238E27FC236}">
                <a16:creationId xmlns:a16="http://schemas.microsoft.com/office/drawing/2014/main" id="{1D295844-2D57-4260-9654-760E97095FA6}"/>
              </a:ext>
            </a:extLst>
          </p:cNvPr>
          <p:cNvSpPr/>
          <p:nvPr/>
        </p:nvSpPr>
        <p:spPr>
          <a:xfrm>
            <a:off x="5190753" y="5350350"/>
            <a:ext cx="721454" cy="83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623A24B-218B-43F3-8471-22DF71808FD0}"/>
              </a:ext>
            </a:extLst>
          </p:cNvPr>
          <p:cNvSpPr/>
          <p:nvPr/>
        </p:nvSpPr>
        <p:spPr>
          <a:xfrm>
            <a:off x="5187428" y="5517758"/>
            <a:ext cx="721454" cy="83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D2ADBD4-A784-4B9F-A909-5E5493F090EF}"/>
              </a:ext>
            </a:extLst>
          </p:cNvPr>
          <p:cNvSpPr/>
          <p:nvPr/>
        </p:nvSpPr>
        <p:spPr>
          <a:xfrm>
            <a:off x="6834995" y="5350350"/>
            <a:ext cx="721454" cy="83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C22B0951-2536-4B17-8A17-7A51DBBDA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59059" r="37002" b="94"/>
          <a:stretch/>
        </p:blipFill>
        <p:spPr>
          <a:xfrm>
            <a:off x="2426988" y="5928480"/>
            <a:ext cx="664328" cy="539449"/>
          </a:xfrm>
          <a:prstGeom prst="snip2SameRect">
            <a:avLst>
              <a:gd name="adj1" fmla="val 33128"/>
              <a:gd name="adj2" fmla="val 0"/>
            </a:avLst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543AD39E-2C68-4E23-B92C-763F869EA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9" r="44472" b="72238"/>
          <a:stretch/>
        </p:blipFill>
        <p:spPr>
          <a:xfrm>
            <a:off x="2567347" y="5479144"/>
            <a:ext cx="395235" cy="426711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EEC11ABF-7492-43D2-89DC-265BB3257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9" r="44472" b="72238"/>
          <a:stretch/>
        </p:blipFill>
        <p:spPr>
          <a:xfrm>
            <a:off x="3048096" y="5490456"/>
            <a:ext cx="395235" cy="426711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904538AE-671A-4489-BB4A-3C18DA85B5DF}"/>
              </a:ext>
            </a:extLst>
          </p:cNvPr>
          <p:cNvSpPr/>
          <p:nvPr/>
        </p:nvSpPr>
        <p:spPr>
          <a:xfrm>
            <a:off x="4368632" y="6136637"/>
            <a:ext cx="721454" cy="838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D501B31-9033-44F7-B575-89F0BDF6F289}"/>
              </a:ext>
            </a:extLst>
          </p:cNvPr>
          <p:cNvSpPr/>
          <p:nvPr/>
        </p:nvSpPr>
        <p:spPr>
          <a:xfrm>
            <a:off x="3546511" y="6134540"/>
            <a:ext cx="721454" cy="83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53652FA-2687-4742-BA54-F7C536FDCDA3}"/>
              </a:ext>
            </a:extLst>
          </p:cNvPr>
          <p:cNvSpPr/>
          <p:nvPr/>
        </p:nvSpPr>
        <p:spPr>
          <a:xfrm>
            <a:off x="6822597" y="6129279"/>
            <a:ext cx="721454" cy="83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B1116BFE-E009-43BF-B8F0-E6D4AA7E8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62352" r="79001" b="6452"/>
          <a:stretch/>
        </p:blipFill>
        <p:spPr>
          <a:xfrm>
            <a:off x="2117930" y="5486066"/>
            <a:ext cx="392945" cy="452344"/>
          </a:xfrm>
          <a:prstGeom prst="rect">
            <a:avLst/>
          </a:prstGeom>
        </p:spPr>
      </p:pic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8E767784-60E4-4264-8BCF-533040908147}"/>
              </a:ext>
            </a:extLst>
          </p:cNvPr>
          <p:cNvSpPr/>
          <p:nvPr/>
        </p:nvSpPr>
        <p:spPr>
          <a:xfrm>
            <a:off x="305703" y="4156460"/>
            <a:ext cx="1499377" cy="18107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Observed</a:t>
            </a:r>
          </a:p>
          <a:p>
            <a:pPr algn="ctr"/>
            <a:r>
              <a:rPr lang="en-BE" dirty="0"/>
              <a:t>profiles</a:t>
            </a:r>
            <a:endParaRPr lang="fr-BE" dirty="0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D305BC2F-96CD-AC44-82D4-23F4C6848A45}"/>
              </a:ext>
            </a:extLst>
          </p:cNvPr>
          <p:cNvSpPr/>
          <p:nvPr/>
        </p:nvSpPr>
        <p:spPr>
          <a:xfrm>
            <a:off x="7769423" y="3946531"/>
            <a:ext cx="1499377" cy="18107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Species </a:t>
            </a:r>
            <a:r>
              <a:rPr lang="en-BE" dirty="0" err="1"/>
              <a:t>puzzlin</a:t>
            </a:r>
            <a:r>
              <a:rPr lang="fr-BE" dirty="0"/>
              <a:t>g</a:t>
            </a:r>
            <a:endParaRPr lang="en-BE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F1D74C4-8489-FB07-EC77-0267F42BAB6F}"/>
              </a:ext>
            </a:extLst>
          </p:cNvPr>
          <p:cNvSpPr txBox="1"/>
          <p:nvPr/>
        </p:nvSpPr>
        <p:spPr>
          <a:xfrm>
            <a:off x="9365544" y="3427963"/>
            <a:ext cx="2729137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BE" dirty="0"/>
              <a:t>1. For each marker: species delineation using ASAP (+ GenBank sequences for validation)</a:t>
            </a:r>
          </a:p>
          <a:p>
            <a:pPr algn="just"/>
            <a:r>
              <a:rPr lang="en-BE" dirty="0"/>
              <a:t>2. Linking markers together using frequency of co-occur</a:t>
            </a:r>
            <a:r>
              <a:rPr lang="fr-BE" dirty="0"/>
              <a:t>r</a:t>
            </a:r>
            <a:r>
              <a:rPr lang="en-BE" dirty="0" err="1"/>
              <a:t>ence</a:t>
            </a:r>
            <a:r>
              <a:rPr lang="en-BE" dirty="0"/>
              <a:t> in snails</a:t>
            </a:r>
          </a:p>
          <a:p>
            <a:pPr algn="just"/>
            <a:r>
              <a:rPr lang="en-BE" dirty="0"/>
              <a:t>3. Validating some profiles using Sanger sequencing </a:t>
            </a:r>
            <a:r>
              <a:rPr lang="en-BE"/>
              <a:t>on field </a:t>
            </a:r>
            <a:r>
              <a:rPr lang="en-BE" dirty="0"/>
              <a:t>collected cercariae</a:t>
            </a:r>
          </a:p>
        </p:txBody>
      </p:sp>
      <p:pic>
        <p:nvPicPr>
          <p:cNvPr id="112" name="Picture Placeholder 14">
            <a:extLst>
              <a:ext uri="{FF2B5EF4-FFF2-40B4-BE49-F238E27FC236}">
                <a16:creationId xmlns:a16="http://schemas.microsoft.com/office/drawing/2014/main" id="{BAEE88CF-DF7C-1806-2E9A-9F46E6620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635" t="-6112" r="-981" b="-6446"/>
          <a:stretch/>
        </p:blipFill>
        <p:spPr>
          <a:xfrm>
            <a:off x="23569" y="6192660"/>
            <a:ext cx="2484740" cy="670343"/>
          </a:xfrm>
          <a:prstGeom prst="rect">
            <a:avLst/>
          </a:prstGeom>
        </p:spPr>
      </p:pic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265BC945-5819-AF86-7D73-59C0E8DF270D}"/>
              </a:ext>
            </a:extLst>
          </p:cNvPr>
          <p:cNvSpPr/>
          <p:nvPr/>
        </p:nvSpPr>
        <p:spPr>
          <a:xfrm>
            <a:off x="4345756" y="1303609"/>
            <a:ext cx="1499377" cy="18107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Primer </a:t>
            </a:r>
            <a:r>
              <a:rPr lang="en-US" dirty="0" err="1"/>
              <a:t>amplifi</a:t>
            </a:r>
            <a:r>
              <a:rPr lang="en-US" dirty="0"/>
              <a:t>-cation</a:t>
            </a:r>
            <a:endParaRPr lang="en-BE" dirty="0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1E9596AA-0474-526F-F0EB-1D8B5FDF19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813" y="-155304"/>
            <a:ext cx="3071477" cy="2150033"/>
          </a:xfrm>
          <a:prstGeom prst="rect">
            <a:avLst/>
          </a:prstGeom>
        </p:spPr>
      </p:pic>
      <p:sp>
        <p:nvSpPr>
          <p:cNvPr id="132" name="Title 1">
            <a:extLst>
              <a:ext uri="{FF2B5EF4-FFF2-40B4-BE49-F238E27FC236}">
                <a16:creationId xmlns:a16="http://schemas.microsoft.com/office/drawing/2014/main" id="{E7BDAE03-A930-D8FE-40ED-0E7A597DC227}"/>
              </a:ext>
            </a:extLst>
          </p:cNvPr>
          <p:cNvSpPr txBox="1">
            <a:spLocks/>
          </p:cNvSpPr>
          <p:nvPr/>
        </p:nvSpPr>
        <p:spPr>
          <a:xfrm>
            <a:off x="10354670" y="-11617"/>
            <a:ext cx="2071989" cy="173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Further analysis - HTAS</a:t>
            </a:r>
            <a:endParaRPr lang="en-BE" sz="3200" dirty="0"/>
          </a:p>
        </p:txBody>
      </p:sp>
    </p:spTree>
    <p:extLst>
      <p:ext uri="{BB962C8B-B14F-4D97-AF65-F5344CB8AC3E}">
        <p14:creationId xmlns:p14="http://schemas.microsoft.com/office/powerpoint/2010/main" val="21535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5" grpId="0" animBg="1"/>
      <p:bldP spid="68" grpId="0" animBg="1"/>
      <p:bldP spid="69" grpId="0" animBg="1"/>
      <p:bldP spid="62" grpId="0" animBg="1"/>
      <p:bldP spid="78" grpId="0" animBg="1"/>
      <p:bldP spid="79" grpId="0" animBg="1"/>
      <p:bldP spid="80" grpId="0" animBg="1"/>
      <p:bldP spid="83" grpId="0" animBg="1"/>
      <p:bldP spid="84" grpId="0" animBg="1"/>
      <p:bldP spid="85" grpId="0" animBg="1"/>
      <p:bldP spid="88" grpId="0" animBg="1"/>
      <p:bldP spid="89" grpId="0" animBg="1"/>
      <p:bldP spid="90" grpId="0" animBg="1"/>
      <p:bldP spid="93" grpId="0" animBg="1"/>
      <p:bldP spid="94" grpId="0" animBg="1"/>
      <p:bldP spid="95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3" grpId="0"/>
      <p:bldP spid="108" grpId="0"/>
      <p:bldP spid="109" grpId="0"/>
      <p:bldP spid="115" grpId="0"/>
      <p:bldP spid="118" grpId="0"/>
      <p:bldP spid="119" grpId="0"/>
      <p:bldP spid="120" grpId="0"/>
      <p:bldP spid="123" grpId="0"/>
      <p:bldP spid="124" grpId="0"/>
      <p:bldP spid="129" grpId="0" animBg="1"/>
      <p:bldP spid="133" grpId="0" animBg="1"/>
      <p:bldP spid="134" grpId="0" animBg="1"/>
      <p:bldP spid="137" grpId="0" animBg="1"/>
      <p:bldP spid="138" grpId="0" animBg="1"/>
      <p:bldP spid="152" grpId="0" animBg="1"/>
      <p:bldP spid="155" grpId="0" animBg="1"/>
      <p:bldP spid="158" grpId="0" animBg="1"/>
      <p:bldP spid="159" grpId="0" animBg="1"/>
      <p:bldP spid="170" grpId="0" animBg="1"/>
      <p:bldP spid="173" grpId="0" animBg="1"/>
      <p:bldP spid="181" grpId="0" animBg="1"/>
      <p:bldP spid="186" grpId="0" animBg="1"/>
      <p:bldP spid="1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DE1591C-DFEF-4C85-D5F7-657C89FEF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656" y="2447980"/>
            <a:ext cx="2851996" cy="18633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65A2BBF-7F18-4331-A39A-96FB6663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96278"/>
            <a:ext cx="11041200" cy="1152000"/>
          </a:xfrm>
        </p:spPr>
        <p:txBody>
          <a:bodyPr/>
          <a:lstStyle/>
          <a:p>
            <a:r>
              <a:rPr lang="en-US" dirty="0"/>
              <a:t>MicroResist</a:t>
            </a:r>
            <a:endParaRPr lang="en-BE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4D6DC7F-1739-4914-B074-C6966EDFA454}"/>
              </a:ext>
            </a:extLst>
          </p:cNvPr>
          <p:cNvSpPr txBox="1">
            <a:spLocks/>
          </p:cNvSpPr>
          <p:nvPr/>
        </p:nvSpPr>
        <p:spPr>
          <a:xfrm>
            <a:off x="3138790" y="4621623"/>
            <a:ext cx="3939665" cy="80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BE" sz="1800" dirty="0"/>
              <a:t>Infection RD-PCR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585666-1C5F-453B-BE99-F7C97E30B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608598" y="3408411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941744-19D9-4072-B6C2-D525E62313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430" y="2929028"/>
            <a:ext cx="1218513" cy="1232358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EFF8D-8D50-41D0-BACD-5BC5EFB4EC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932" y="2400390"/>
            <a:ext cx="1218513" cy="1232358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C66872BD-F93D-4BE3-940C-B59B7563FC16}"/>
              </a:ext>
            </a:extLst>
          </p:cNvPr>
          <p:cNvSpPr txBox="1">
            <a:spLocks/>
          </p:cNvSpPr>
          <p:nvPr/>
        </p:nvSpPr>
        <p:spPr>
          <a:xfrm>
            <a:off x="112900" y="4621623"/>
            <a:ext cx="3939665" cy="80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BE" sz="1800" dirty="0" err="1"/>
              <a:t>Shedding</a:t>
            </a:r>
            <a:r>
              <a:rPr lang="fr-BE" sz="1800" dirty="0"/>
              <a:t> </a:t>
            </a:r>
            <a:r>
              <a:rPr lang="fr-BE" sz="1800" dirty="0" err="1"/>
              <a:t>experiment</a:t>
            </a:r>
            <a:endParaRPr lang="fr-BE" sz="1800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80E218A-1F70-445F-8552-7761E4FAF125}"/>
              </a:ext>
            </a:extLst>
          </p:cNvPr>
          <p:cNvSpPr txBox="1">
            <a:spLocks/>
          </p:cNvSpPr>
          <p:nvPr/>
        </p:nvSpPr>
        <p:spPr>
          <a:xfrm>
            <a:off x="7002123" y="1932632"/>
            <a:ext cx="3939665" cy="80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BE" sz="1800" dirty="0"/>
              <a:t>HTAS</a:t>
            </a:r>
          </a:p>
          <a:p>
            <a:pPr marL="0" indent="0">
              <a:buFont typeface="Arial"/>
              <a:buNone/>
            </a:pPr>
            <a:endParaRPr lang="fr-BE" sz="1800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B6EF6A6-3065-4E6D-9EC0-CC5DE7370829}"/>
              </a:ext>
            </a:extLst>
          </p:cNvPr>
          <p:cNvSpPr txBox="1">
            <a:spLocks/>
          </p:cNvSpPr>
          <p:nvPr/>
        </p:nvSpPr>
        <p:spPr>
          <a:xfrm>
            <a:off x="9255440" y="4880570"/>
            <a:ext cx="3939665" cy="80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BE" sz="1800" dirty="0"/>
              <a:t>16S </a:t>
            </a:r>
            <a:r>
              <a:rPr lang="fr-BE" sz="1800" dirty="0" err="1"/>
              <a:t>metabarcoding</a:t>
            </a:r>
            <a:endParaRPr lang="fr-BE" sz="1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0BAE43-68C2-4E82-94C1-87DAE4D7C2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999" y="4452400"/>
            <a:ext cx="1440000" cy="144000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C290B6D-4C8F-402A-921F-37A73A6C06DA}"/>
              </a:ext>
            </a:extLst>
          </p:cNvPr>
          <p:cNvSpPr txBox="1">
            <a:spLocks/>
          </p:cNvSpPr>
          <p:nvPr/>
        </p:nvSpPr>
        <p:spPr>
          <a:xfrm>
            <a:off x="6368203" y="6077628"/>
            <a:ext cx="2166187" cy="46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BE" sz="1800" dirty="0"/>
              <a:t>Sanger </a:t>
            </a:r>
            <a:r>
              <a:rPr lang="fr-BE" sz="1800" dirty="0" err="1"/>
              <a:t>sequencing</a:t>
            </a:r>
            <a:endParaRPr lang="fr-BE" sz="1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D85555-B48A-4F13-B40C-705ED1B31F82}"/>
              </a:ext>
            </a:extLst>
          </p:cNvPr>
          <p:cNvCxnSpPr>
            <a:cxnSpLocks/>
          </p:cNvCxnSpPr>
          <p:nvPr/>
        </p:nvCxnSpPr>
        <p:spPr>
          <a:xfrm>
            <a:off x="5594318" y="3417768"/>
            <a:ext cx="997729" cy="150969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9D8B52-1C61-466C-A6C4-44C70B0DA528}"/>
              </a:ext>
            </a:extLst>
          </p:cNvPr>
          <p:cNvCxnSpPr>
            <a:cxnSpLocks/>
          </p:cNvCxnSpPr>
          <p:nvPr/>
        </p:nvCxnSpPr>
        <p:spPr>
          <a:xfrm>
            <a:off x="5594319" y="3423436"/>
            <a:ext cx="1024687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51C7337-7FF6-46D0-8444-AB43713819EF}"/>
              </a:ext>
            </a:extLst>
          </p:cNvPr>
          <p:cNvCxnSpPr>
            <a:cxnSpLocks/>
          </p:cNvCxnSpPr>
          <p:nvPr/>
        </p:nvCxnSpPr>
        <p:spPr>
          <a:xfrm>
            <a:off x="8658435" y="4147167"/>
            <a:ext cx="6894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49560A57-EAE0-4D06-92A8-2C1BEA17221B}"/>
              </a:ext>
            </a:extLst>
          </p:cNvPr>
          <p:cNvSpPr txBox="1">
            <a:spLocks/>
          </p:cNvSpPr>
          <p:nvPr/>
        </p:nvSpPr>
        <p:spPr>
          <a:xfrm>
            <a:off x="8670621" y="3983518"/>
            <a:ext cx="561400" cy="245473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en-BE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>
                <a:solidFill>
                  <a:schemeClr val="accent1"/>
                </a:solidFill>
              </a:rPr>
              <a:t>ALL</a:t>
            </a:r>
          </a:p>
          <a:p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F412EE49-A203-4A2E-A3A0-749EF5CB2AC0}"/>
              </a:ext>
            </a:extLst>
          </p:cNvPr>
          <p:cNvSpPr txBox="1">
            <a:spLocks/>
          </p:cNvSpPr>
          <p:nvPr/>
        </p:nvSpPr>
        <p:spPr>
          <a:xfrm rot="3408101">
            <a:off x="5649790" y="4104259"/>
            <a:ext cx="1094186" cy="315722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en-BE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>
                <a:solidFill>
                  <a:schemeClr val="accent1"/>
                </a:solidFill>
              </a:rPr>
              <a:t>UNINFECTED</a:t>
            </a:r>
          </a:p>
          <a:p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42" name="Footer Placeholder 2">
            <a:extLst>
              <a:ext uri="{FF2B5EF4-FFF2-40B4-BE49-F238E27FC236}">
                <a16:creationId xmlns:a16="http://schemas.microsoft.com/office/drawing/2014/main" id="{BF85D9FF-018E-4904-B5F5-751D4D66FFFF}"/>
              </a:ext>
            </a:extLst>
          </p:cNvPr>
          <p:cNvSpPr txBox="1">
            <a:spLocks/>
          </p:cNvSpPr>
          <p:nvPr/>
        </p:nvSpPr>
        <p:spPr>
          <a:xfrm>
            <a:off x="5497861" y="3258343"/>
            <a:ext cx="1094186" cy="315722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en-BE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>
                <a:solidFill>
                  <a:schemeClr val="accent1"/>
                </a:solidFill>
              </a:rPr>
              <a:t>INFECTED</a:t>
            </a:r>
          </a:p>
          <a:p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0B8ECC-A28D-8DE6-95D6-60CD6A7D6F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82" y="2148057"/>
            <a:ext cx="2313794" cy="24111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A4E78B-43E9-07DA-6F5C-D76A2EAD3F84}"/>
              </a:ext>
            </a:extLst>
          </p:cNvPr>
          <p:cNvSpPr txBox="1"/>
          <p:nvPr/>
        </p:nvSpPr>
        <p:spPr>
          <a:xfrm>
            <a:off x="4418204" y="605787"/>
            <a:ext cx="6812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Project video: </a:t>
            </a:r>
            <a:r>
              <a:rPr lang="en-BE" b="1" dirty="0"/>
              <a:t>https://youtu.be/zqM6BBtyxao</a:t>
            </a:r>
          </a:p>
        </p:txBody>
      </p:sp>
      <p:pic>
        <p:nvPicPr>
          <p:cNvPr id="29" name="Picture Placeholder 14">
            <a:extLst>
              <a:ext uri="{FF2B5EF4-FFF2-40B4-BE49-F238E27FC236}">
                <a16:creationId xmlns:a16="http://schemas.microsoft.com/office/drawing/2014/main" id="{2171E21B-0203-0FA2-82DB-1B1BEF3C12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622FC-69E3-AE27-D7FA-4893D137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6AAAFEA-2EB6-A718-04A6-F1F38D67F86A}"/>
              </a:ext>
            </a:extLst>
          </p:cNvPr>
          <p:cNvSpPr/>
          <p:nvPr/>
        </p:nvSpPr>
        <p:spPr>
          <a:xfrm>
            <a:off x="8300645" y="2400390"/>
            <a:ext cx="389620" cy="3492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D6787D-AAC9-4EA4-9A32-3B89139F5678}"/>
              </a:ext>
            </a:extLst>
          </p:cNvPr>
          <p:cNvCxnSpPr>
            <a:cxnSpLocks/>
          </p:cNvCxnSpPr>
          <p:nvPr/>
        </p:nvCxnSpPr>
        <p:spPr>
          <a:xfrm>
            <a:off x="2503992" y="3429000"/>
            <a:ext cx="28866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4040FC9-6A2C-3857-F3DE-6F4A2B20C3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859" y="-99898"/>
            <a:ext cx="3071477" cy="2150033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979F8F7-C668-B584-E2FF-6F2A13EC272D}"/>
              </a:ext>
            </a:extLst>
          </p:cNvPr>
          <p:cNvSpPr txBox="1">
            <a:spLocks/>
          </p:cNvSpPr>
          <p:nvPr/>
        </p:nvSpPr>
        <p:spPr>
          <a:xfrm>
            <a:off x="10354670" y="-11617"/>
            <a:ext cx="2071989" cy="173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Further analysis – 16S</a:t>
            </a:r>
            <a:endParaRPr lang="en-BE" sz="3200" dirty="0"/>
          </a:p>
        </p:txBody>
      </p:sp>
      <p:pic>
        <p:nvPicPr>
          <p:cNvPr id="35" name="Picture 2" descr="Belspo (@belspo) | Twitter">
            <a:extLst>
              <a:ext uri="{FF2B5EF4-FFF2-40B4-BE49-F238E27FC236}">
                <a16:creationId xmlns:a16="http://schemas.microsoft.com/office/drawing/2014/main" id="{6988DF8C-8DB8-D864-E4C0-20D0575D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88" y="5212925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tholieke Universiteit Leuven - Wikipedia">
            <a:extLst>
              <a:ext uri="{FF2B5EF4-FFF2-40B4-BE49-F238E27FC236}">
                <a16:creationId xmlns:a16="http://schemas.microsoft.com/office/drawing/2014/main" id="{559F9D54-4039-F67A-7B1E-6FD39699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749"/>
            <a:ext cx="1798774" cy="6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44"/>
    </mc:Choice>
    <mc:Fallback xmlns="">
      <p:transition spd="slow" advTm="9614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E464C9-947C-85FE-C78F-7CD85652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" y="208605"/>
            <a:ext cx="7621064" cy="6668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84540-87EA-C827-4727-7DB7BEB4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and field testing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AC944-0E3D-1949-3586-56812011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679" y="2258237"/>
            <a:ext cx="5093846" cy="4599763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B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</a:t>
            </a:r>
            <a:r>
              <a:rPr lang="en-B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RD-PCR and HTAS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were used </a:t>
            </a:r>
            <a:r>
              <a:rPr lang="en-B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</a:t>
            </a:r>
            <a:r>
              <a:rPr lang="en-BE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haracteri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BE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experimental 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infections by</a:t>
            </a:r>
            <a:r>
              <a:rPr lang="en-BE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S. </a:t>
            </a:r>
            <a:r>
              <a:rPr lang="en-BE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mansoni</a:t>
            </a:r>
            <a:r>
              <a:rPr lang="en-BE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 strains) and</a:t>
            </a:r>
            <a:r>
              <a:rPr lang="en-BE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S. </a:t>
            </a:r>
            <a:r>
              <a:rPr lang="en-BE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rodhaini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from </a:t>
            </a:r>
            <a:r>
              <a:rPr lang="en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417 snails 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223 were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infected, the rest uninfected). The diagnosis were </a:t>
            </a:r>
            <a:r>
              <a:rPr lang="en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congruent between both methods for &gt; 98 % of snails.</a:t>
            </a:r>
            <a:endParaRPr lang="en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Field samples from </a:t>
            </a:r>
            <a:r>
              <a:rPr lang="en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478 </a:t>
            </a:r>
            <a:r>
              <a:rPr lang="en-BE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Bulinus </a:t>
            </a:r>
            <a:r>
              <a:rPr lang="en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snails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Uganda (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848 were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infected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rest uninfected). </a:t>
            </a:r>
            <a:r>
              <a:rPr lang="en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96.2 %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infected snails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yielded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matching 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HTAS profiles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+-2,000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snails from Zimbabwe, Senegal, and South-Africa of which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+-200 were shedding.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Shedding and sanger sequencing match output from RD-PCRs.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CEE9F-6D3D-48F2-2125-180FB1C74D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5D388A-0952-2843-DC23-43BA7D8D9F85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E9D120-ED21-B20C-913C-C9A0F311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9361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626B6B-21F8-4684-9A13-0C49303EB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55" y="268601"/>
            <a:ext cx="9157009" cy="5910226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4C0B3706-E3B3-496A-A3F9-DA430668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890" y="-331125"/>
            <a:ext cx="4862960" cy="2173045"/>
          </a:xfrm>
        </p:spPr>
        <p:txBody>
          <a:bodyPr>
            <a:normAutofit/>
          </a:bodyPr>
          <a:lstStyle/>
          <a:p>
            <a:pPr algn="ctr"/>
            <a:r>
              <a:rPr lang="nl-BE" sz="2400" dirty="0" err="1"/>
              <a:t>Invasive</a:t>
            </a:r>
            <a:r>
              <a:rPr lang="nl-BE" sz="2400" dirty="0"/>
              <a:t> </a:t>
            </a:r>
            <a:r>
              <a:rPr lang="nl-BE" sz="2400" dirty="0" err="1"/>
              <a:t>snails</a:t>
            </a:r>
            <a:r>
              <a:rPr lang="nl-BE" sz="2400" dirty="0"/>
              <a:t> drive </a:t>
            </a:r>
            <a:r>
              <a:rPr lang="nl-BE" sz="2400" dirty="0" err="1"/>
              <a:t>parasitic</a:t>
            </a:r>
            <a:r>
              <a:rPr lang="nl-BE" sz="2400" dirty="0"/>
              <a:t> </a:t>
            </a:r>
            <a:r>
              <a:rPr lang="nl-BE" sz="2400" dirty="0" err="1"/>
              <a:t>diseases</a:t>
            </a:r>
            <a:r>
              <a:rPr lang="nl-BE" sz="2400" dirty="0"/>
              <a:t> of </a:t>
            </a:r>
            <a:r>
              <a:rPr lang="nl-BE" sz="2400" dirty="0" err="1"/>
              <a:t>hippos</a:t>
            </a:r>
            <a:r>
              <a:rPr lang="nl-BE" sz="2400" dirty="0"/>
              <a:t> in </a:t>
            </a:r>
            <a:r>
              <a:rPr lang="nl-BE" sz="2400" dirty="0" err="1"/>
              <a:t>artificial</a:t>
            </a:r>
            <a:r>
              <a:rPr lang="nl-BE" sz="2400" dirty="0"/>
              <a:t> </a:t>
            </a:r>
            <a:r>
              <a:rPr lang="nl-BE" sz="2400" dirty="0" err="1"/>
              <a:t>lakes</a:t>
            </a:r>
            <a:r>
              <a:rPr lang="nl-BE" sz="2400" dirty="0"/>
              <a:t> of Zimbabwe</a:t>
            </a:r>
            <a:endParaRPr lang="en-BE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B7171-A852-42B6-B8DF-DA64ADB3CD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772" y="2327921"/>
            <a:ext cx="2861534" cy="2664965"/>
          </a:xfrm>
          <a:prstGeom prst="rect">
            <a:avLst/>
          </a:prstGeom>
        </p:spPr>
      </p:pic>
      <p:pic>
        <p:nvPicPr>
          <p:cNvPr id="10" name="Picture Placeholder 14">
            <a:extLst>
              <a:ext uri="{FF2B5EF4-FFF2-40B4-BE49-F238E27FC236}">
                <a16:creationId xmlns:a16="http://schemas.microsoft.com/office/drawing/2014/main" id="{58134D4B-173D-D946-B330-726B8CF095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A396B-184A-F9EC-2194-25830647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097C8-C4D2-88CD-3495-718612288B1D}"/>
              </a:ext>
            </a:extLst>
          </p:cNvPr>
          <p:cNvSpPr txBox="1"/>
          <p:nvPr/>
        </p:nvSpPr>
        <p:spPr>
          <a:xfrm>
            <a:off x="9499887" y="5951996"/>
            <a:ext cx="2092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Schols et al., 2021</a:t>
            </a:r>
            <a:endParaRPr lang="en-B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753FBC-1A33-ED21-C035-A07127C497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1F67279-0BB4-88E3-A480-F29E096A2D37}"/>
              </a:ext>
            </a:extLst>
          </p:cNvPr>
          <p:cNvSpPr txBox="1">
            <a:spLocks/>
          </p:cNvSpPr>
          <p:nvPr/>
        </p:nvSpPr>
        <p:spPr>
          <a:xfrm>
            <a:off x="10148096" y="32206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Bonus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009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908"/>
    </mc:Choice>
    <mc:Fallback xmlns="">
      <p:transition spd="slow" advTm="1999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400E5-3ADC-4575-4479-B8E4C30D8F33}"/>
              </a:ext>
            </a:extLst>
          </p:cNvPr>
          <p:cNvGrpSpPr/>
          <p:nvPr/>
        </p:nvGrpSpPr>
        <p:grpSpPr>
          <a:xfrm>
            <a:off x="0" y="2460337"/>
            <a:ext cx="3875810" cy="4301836"/>
            <a:chOff x="706581" y="2099209"/>
            <a:chExt cx="3875810" cy="43018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95BE26-CFD6-BBC0-88E7-F1CF37699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6413" t="2504" r="4989" b="4297"/>
            <a:stretch/>
          </p:blipFill>
          <p:spPr>
            <a:xfrm flipH="1">
              <a:off x="706581" y="2099209"/>
              <a:ext cx="3875810" cy="43018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AE005D-9E72-AD15-072A-F262C6746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52170" t="59852" r="42995" b="26748"/>
            <a:stretch/>
          </p:blipFill>
          <p:spPr>
            <a:xfrm flipH="1">
              <a:off x="2474824" y="4658614"/>
              <a:ext cx="211499" cy="6234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28E8D0-9053-4CC1-3F21-713DECD82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52170" t="59852" r="42995" b="26748"/>
            <a:stretch/>
          </p:blipFill>
          <p:spPr>
            <a:xfrm flipH="1">
              <a:off x="3548843" y="4384964"/>
              <a:ext cx="211499" cy="6234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0F4BCC-A5CC-B7CC-EBD4-D2C32CD48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25818" t="53671" r="46228" b="30637"/>
            <a:stretch/>
          </p:blipFill>
          <p:spPr>
            <a:xfrm rot="19600347">
              <a:off x="2467619" y="4474116"/>
              <a:ext cx="1222891" cy="724294"/>
            </a:xfrm>
            <a:prstGeom prst="ellipse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60B377-FABC-C7CA-515B-679D93418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4" y="509300"/>
            <a:ext cx="10030691" cy="214007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Maybe next time the PCR-based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techniques will earn a special mention in the WHO report</a:t>
            </a:r>
            <a:b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Thank you for your attention!</a:t>
            </a:r>
            <a:endParaRPr lang="en-BE" sz="2800" dirty="0"/>
          </a:p>
        </p:txBody>
      </p:sp>
      <p:pic>
        <p:nvPicPr>
          <p:cNvPr id="12" name="Picture Placeholder 14">
            <a:extLst>
              <a:ext uri="{FF2B5EF4-FFF2-40B4-BE49-F238E27FC236}">
                <a16:creationId xmlns:a16="http://schemas.microsoft.com/office/drawing/2014/main" id="{D12E8507-3AA2-46F9-E743-16B1D4161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635" t="-6112" r="-981" b="-6446"/>
          <a:stretch/>
        </p:blipFill>
        <p:spPr>
          <a:xfrm>
            <a:off x="4777903" y="5161530"/>
            <a:ext cx="2484740" cy="6703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CA95C-F5D0-E274-4778-7ACFA5D0D7C2}"/>
              </a:ext>
            </a:extLst>
          </p:cNvPr>
          <p:cNvSpPr txBox="1"/>
          <p:nvPr/>
        </p:nvSpPr>
        <p:spPr>
          <a:xfrm>
            <a:off x="4311479" y="6115842"/>
            <a:ext cx="31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Ruben Schols, Cyril Hammoud and Tine Huyse</a:t>
            </a:r>
            <a:endParaRPr lang="en-BE" dirty="0"/>
          </a:p>
        </p:txBody>
      </p:sp>
      <p:pic>
        <p:nvPicPr>
          <p:cNvPr id="14" name="Picture 2" descr="Belspo (@belspo) | Twitter">
            <a:extLst>
              <a:ext uri="{FF2B5EF4-FFF2-40B4-BE49-F238E27FC236}">
                <a16:creationId xmlns:a16="http://schemas.microsoft.com/office/drawing/2014/main" id="{CDF1B765-D332-6742-AB03-801E81AB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57" y="3575627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13B6B3-1413-1B80-103E-61C222726D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13922" r="28611" b="13261"/>
          <a:stretch/>
        </p:blipFill>
        <p:spPr>
          <a:xfrm>
            <a:off x="8316192" y="2276122"/>
            <a:ext cx="3875807" cy="466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95F82-FFC7-1BC8-2950-AAD3A6415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945" y="3157123"/>
            <a:ext cx="2292124" cy="4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5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028B1A-1001-337B-068A-2E683766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185610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fr-BE" dirty="0"/>
              <a:t>Carolus, H., </a:t>
            </a:r>
            <a:r>
              <a:rPr lang="fr-BE" dirty="0" err="1"/>
              <a:t>Muzarabani</a:t>
            </a:r>
            <a:r>
              <a:rPr lang="fr-BE" dirty="0"/>
              <a:t>, K. C., Hammoud, C., Schols, R., </a:t>
            </a:r>
            <a:r>
              <a:rPr lang="fr-BE" dirty="0" err="1"/>
              <a:t>Volckaert</a:t>
            </a:r>
            <a:r>
              <a:rPr lang="fr-BE" dirty="0"/>
              <a:t>, F. A. M., </a:t>
            </a:r>
            <a:r>
              <a:rPr lang="fr-BE" dirty="0" err="1"/>
              <a:t>Barson</a:t>
            </a:r>
            <a:r>
              <a:rPr lang="fr-BE" dirty="0"/>
              <a:t>, M., </a:t>
            </a:r>
            <a:r>
              <a:rPr lang="fr-BE" i="1" dirty="0"/>
              <a:t>et al.</a:t>
            </a:r>
            <a:r>
              <a:rPr lang="fr-BE" dirty="0"/>
              <a:t> (2019) ‘A cascade of </a:t>
            </a:r>
            <a:r>
              <a:rPr lang="fr-BE" dirty="0" err="1"/>
              <a:t>biological</a:t>
            </a:r>
            <a:r>
              <a:rPr lang="fr-BE" dirty="0"/>
              <a:t> invasions and parasite </a:t>
            </a:r>
            <a:r>
              <a:rPr lang="fr-BE" dirty="0" err="1"/>
              <a:t>spillback</a:t>
            </a:r>
            <a:r>
              <a:rPr lang="fr-BE" dirty="0"/>
              <a:t> in man-made Lake Kariba’, </a:t>
            </a:r>
            <a:r>
              <a:rPr lang="fr-BE" i="1" dirty="0"/>
              <a:t>Science of the Total </a:t>
            </a:r>
            <a:r>
              <a:rPr lang="fr-BE" i="1" dirty="0" err="1"/>
              <a:t>Environment</a:t>
            </a:r>
            <a:r>
              <a:rPr lang="fr-BE" i="1" dirty="0"/>
              <a:t>,</a:t>
            </a:r>
            <a:r>
              <a:rPr lang="fr-BE" dirty="0"/>
              <a:t> 659, pp. 1283–1292. </a:t>
            </a:r>
            <a:r>
              <a:rPr lang="fr-BE" dirty="0" err="1"/>
              <a:t>doi</a:t>
            </a:r>
            <a:r>
              <a:rPr lang="fr-BE" dirty="0"/>
              <a:t>: 10.1016/j.scitotenv.2018.12.307.</a:t>
            </a:r>
          </a:p>
          <a:p>
            <a:r>
              <a:rPr lang="fr-BE" b="1" dirty="0"/>
              <a:t>Schols, R., Carolus, H., Hammoud, C., </a:t>
            </a:r>
            <a:r>
              <a:rPr lang="fr-BE" b="1" dirty="0" err="1"/>
              <a:t>Mulero</a:t>
            </a:r>
            <a:r>
              <a:rPr lang="fr-BE" b="1" dirty="0"/>
              <a:t>, S., Mudavanhu, A. and Huyse, T. (2019) ‘A </a:t>
            </a:r>
            <a:r>
              <a:rPr lang="fr-BE" b="1" dirty="0" err="1"/>
              <a:t>rapid</a:t>
            </a:r>
            <a:r>
              <a:rPr lang="fr-BE" b="1" dirty="0"/>
              <a:t> diagnostic multiplex PCR </a:t>
            </a:r>
            <a:r>
              <a:rPr lang="fr-BE" b="1" dirty="0" err="1"/>
              <a:t>approach</a:t>
            </a:r>
            <a:r>
              <a:rPr lang="fr-BE" b="1" dirty="0"/>
              <a:t> for </a:t>
            </a:r>
            <a:r>
              <a:rPr lang="fr-BE" b="1" dirty="0" err="1"/>
              <a:t>xenomonitoring</a:t>
            </a:r>
            <a:r>
              <a:rPr lang="fr-BE" b="1" dirty="0"/>
              <a:t> of </a:t>
            </a:r>
            <a:r>
              <a:rPr lang="fr-BE" b="1" dirty="0" err="1"/>
              <a:t>human</a:t>
            </a:r>
            <a:r>
              <a:rPr lang="fr-BE" b="1" dirty="0"/>
              <a:t> and animal </a:t>
            </a:r>
            <a:r>
              <a:rPr lang="fr-BE" b="1" dirty="0" err="1"/>
              <a:t>schistosomiasis</a:t>
            </a:r>
            <a:r>
              <a:rPr lang="fr-BE" b="1" dirty="0"/>
              <a:t> in a “One </a:t>
            </a:r>
            <a:r>
              <a:rPr lang="fr-BE" b="1" dirty="0" err="1"/>
              <a:t>Health</a:t>
            </a:r>
            <a:r>
              <a:rPr lang="fr-BE" b="1" dirty="0"/>
              <a:t>” </a:t>
            </a:r>
            <a:r>
              <a:rPr lang="fr-BE" b="1" dirty="0" err="1"/>
              <a:t>context</a:t>
            </a:r>
            <a:r>
              <a:rPr lang="fr-BE" b="1" dirty="0"/>
              <a:t>’, </a:t>
            </a:r>
            <a:r>
              <a:rPr lang="fr-BE" b="1" i="1" dirty="0"/>
              <a:t>Transactions of The Royal Society of Tropical </a:t>
            </a:r>
            <a:r>
              <a:rPr lang="fr-BE" b="1" i="1" dirty="0" err="1"/>
              <a:t>Medicine</a:t>
            </a:r>
            <a:r>
              <a:rPr lang="fr-BE" b="1" i="1" dirty="0"/>
              <a:t> and </a:t>
            </a:r>
            <a:r>
              <a:rPr lang="fr-BE" b="1" i="1" dirty="0" err="1"/>
              <a:t>Hygiene</a:t>
            </a:r>
            <a:r>
              <a:rPr lang="fr-BE" b="1" dirty="0"/>
              <a:t>, 113(11), pp. 722–729. </a:t>
            </a:r>
            <a:r>
              <a:rPr lang="fr-BE" b="1" dirty="0" err="1"/>
              <a:t>doi</a:t>
            </a:r>
            <a:r>
              <a:rPr lang="fr-BE" b="1" dirty="0"/>
              <a:t>: 10.1093/</a:t>
            </a:r>
            <a:r>
              <a:rPr lang="fr-BE" b="1" dirty="0" err="1"/>
              <a:t>trstmh</a:t>
            </a:r>
            <a:r>
              <a:rPr lang="fr-BE" b="1" dirty="0"/>
              <a:t>/trz067.</a:t>
            </a:r>
          </a:p>
          <a:p>
            <a:r>
              <a:rPr lang="fr-BE" dirty="0"/>
              <a:t>Schols, R., Carolus, H., Hammoud, C., </a:t>
            </a:r>
            <a:r>
              <a:rPr lang="fr-BE" dirty="0" err="1"/>
              <a:t>Muzarabani</a:t>
            </a:r>
            <a:r>
              <a:rPr lang="fr-BE" dirty="0"/>
              <a:t>, K. C., </a:t>
            </a:r>
            <a:r>
              <a:rPr lang="fr-BE" dirty="0" err="1"/>
              <a:t>Barson</a:t>
            </a:r>
            <a:r>
              <a:rPr lang="fr-BE" dirty="0"/>
              <a:t>, M. and Huyse, T. (2021) ‘Invasive </a:t>
            </a:r>
            <a:r>
              <a:rPr lang="fr-BE" dirty="0" err="1"/>
              <a:t>snails</a:t>
            </a:r>
            <a:r>
              <a:rPr lang="fr-BE" dirty="0"/>
              <a:t>, parasite </a:t>
            </a:r>
            <a:r>
              <a:rPr lang="fr-BE" dirty="0" err="1"/>
              <a:t>spillback</a:t>
            </a:r>
            <a:r>
              <a:rPr lang="fr-BE" dirty="0"/>
              <a:t>, and </a:t>
            </a:r>
            <a:r>
              <a:rPr lang="fr-BE" dirty="0" err="1"/>
              <a:t>potential</a:t>
            </a:r>
            <a:r>
              <a:rPr lang="fr-BE" dirty="0"/>
              <a:t> parasite </a:t>
            </a:r>
            <a:r>
              <a:rPr lang="fr-BE" dirty="0" err="1"/>
              <a:t>spillover</a:t>
            </a:r>
            <a:r>
              <a:rPr lang="fr-BE" dirty="0"/>
              <a:t> drive </a:t>
            </a:r>
            <a:r>
              <a:rPr lang="fr-BE" dirty="0" err="1"/>
              <a:t>parasitic</a:t>
            </a:r>
            <a:r>
              <a:rPr lang="fr-BE" dirty="0"/>
              <a:t> </a:t>
            </a:r>
            <a:r>
              <a:rPr lang="fr-BE" dirty="0" err="1"/>
              <a:t>diseases</a:t>
            </a:r>
            <a:r>
              <a:rPr lang="fr-BE" dirty="0"/>
              <a:t> of Hippopotamus </a:t>
            </a:r>
            <a:r>
              <a:rPr lang="fr-BE" dirty="0" err="1"/>
              <a:t>amphibius</a:t>
            </a:r>
            <a:r>
              <a:rPr lang="fr-BE" dirty="0"/>
              <a:t> in </a:t>
            </a:r>
            <a:r>
              <a:rPr lang="fr-BE" dirty="0" err="1"/>
              <a:t>artificial</a:t>
            </a:r>
            <a:r>
              <a:rPr lang="fr-BE" dirty="0"/>
              <a:t> </a:t>
            </a:r>
            <a:r>
              <a:rPr lang="fr-BE" dirty="0" err="1"/>
              <a:t>lakes</a:t>
            </a:r>
            <a:r>
              <a:rPr lang="fr-BE" dirty="0"/>
              <a:t> of Zimbabwe’, </a:t>
            </a:r>
            <a:r>
              <a:rPr lang="fr-BE" i="1" dirty="0"/>
              <a:t>BMC </a:t>
            </a:r>
            <a:r>
              <a:rPr lang="fr-BE" i="1" dirty="0" err="1"/>
              <a:t>Biology</a:t>
            </a:r>
            <a:r>
              <a:rPr lang="fr-BE" dirty="0"/>
              <a:t>, 19(1), p. 160. </a:t>
            </a:r>
            <a:r>
              <a:rPr lang="fr-BE" dirty="0" err="1"/>
              <a:t>doi</a:t>
            </a:r>
            <a:r>
              <a:rPr lang="fr-BE" dirty="0"/>
              <a:t>: 10.1186/s12915-021-01093-2.</a:t>
            </a:r>
          </a:p>
          <a:p>
            <a:r>
              <a:rPr lang="fr-BE" dirty="0"/>
              <a:t>Hammoud, C., </a:t>
            </a:r>
            <a:r>
              <a:rPr lang="fr-BE" dirty="0" err="1"/>
              <a:t>Mulero</a:t>
            </a:r>
            <a:r>
              <a:rPr lang="fr-BE" dirty="0"/>
              <a:t>, S., Van Bocxlaer, B., Boissier, J., </a:t>
            </a:r>
            <a:r>
              <a:rPr lang="fr-BE" dirty="0" err="1"/>
              <a:t>Verschuren</a:t>
            </a:r>
            <a:r>
              <a:rPr lang="fr-BE" dirty="0"/>
              <a:t>, D., Albrecht, C., </a:t>
            </a:r>
            <a:r>
              <a:rPr lang="fr-BE" i="1" dirty="0"/>
              <a:t>et al.</a:t>
            </a:r>
            <a:r>
              <a:rPr lang="fr-BE" dirty="0"/>
              <a:t> (2022) ‘</a:t>
            </a:r>
            <a:r>
              <a:rPr lang="fr-BE" dirty="0" err="1"/>
              <a:t>Simultaneous</a:t>
            </a:r>
            <a:r>
              <a:rPr lang="fr-BE" dirty="0"/>
              <a:t> </a:t>
            </a:r>
            <a:r>
              <a:rPr lang="fr-BE" dirty="0" err="1"/>
              <a:t>genotyping</a:t>
            </a:r>
            <a:r>
              <a:rPr lang="fr-BE" dirty="0"/>
              <a:t> of </a:t>
            </a:r>
            <a:r>
              <a:rPr lang="fr-BE" dirty="0" err="1"/>
              <a:t>snails</a:t>
            </a:r>
            <a:r>
              <a:rPr lang="fr-BE" dirty="0"/>
              <a:t> and </a:t>
            </a:r>
            <a:r>
              <a:rPr lang="fr-BE" dirty="0" err="1"/>
              <a:t>infecting</a:t>
            </a:r>
            <a:r>
              <a:rPr lang="fr-BE" dirty="0"/>
              <a:t> </a:t>
            </a:r>
            <a:r>
              <a:rPr lang="fr-BE" dirty="0" err="1"/>
              <a:t>trematode</a:t>
            </a:r>
            <a:r>
              <a:rPr lang="fr-BE" dirty="0"/>
              <a:t> parasites </a:t>
            </a:r>
            <a:r>
              <a:rPr lang="fr-BE" dirty="0" err="1"/>
              <a:t>using</a:t>
            </a:r>
            <a:r>
              <a:rPr lang="fr-BE" dirty="0"/>
              <a:t>  high-</a:t>
            </a:r>
            <a:r>
              <a:rPr lang="fr-BE" dirty="0" err="1"/>
              <a:t>throughput</a:t>
            </a:r>
            <a:r>
              <a:rPr lang="fr-BE" dirty="0"/>
              <a:t> amplicon </a:t>
            </a:r>
            <a:r>
              <a:rPr lang="fr-BE" dirty="0" err="1"/>
              <a:t>sequencing</a:t>
            </a:r>
            <a:r>
              <a:rPr lang="fr-BE" dirty="0"/>
              <a:t>.’, </a:t>
            </a:r>
            <a:r>
              <a:rPr lang="fr-BE" i="1" dirty="0" err="1"/>
              <a:t>Molecular</a:t>
            </a:r>
            <a:r>
              <a:rPr lang="fr-BE" i="1" dirty="0"/>
              <a:t> </a:t>
            </a:r>
            <a:r>
              <a:rPr lang="fr-BE" i="1" dirty="0" err="1"/>
              <a:t>ecology</a:t>
            </a:r>
            <a:r>
              <a:rPr lang="fr-BE" i="1" dirty="0"/>
              <a:t> </a:t>
            </a:r>
            <a:r>
              <a:rPr lang="fr-BE" i="1" dirty="0" err="1"/>
              <a:t>resources</a:t>
            </a:r>
            <a:r>
              <a:rPr lang="fr-BE" i="1" dirty="0"/>
              <a:t>,</a:t>
            </a:r>
            <a:r>
              <a:rPr lang="fr-BE" dirty="0"/>
              <a:t> 22(2), pp. 567–586. </a:t>
            </a:r>
            <a:r>
              <a:rPr lang="fr-BE" dirty="0" err="1"/>
              <a:t>doi</a:t>
            </a:r>
            <a:r>
              <a:rPr lang="fr-BE" dirty="0"/>
              <a:t>: 10.1111/1755-0998.13492.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521B82-C1B0-5E13-3CAF-64232FCA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2A112-D61A-C0CB-FFEA-D76C06155D6A}"/>
              </a:ext>
            </a:extLst>
          </p:cNvPr>
          <p:cNvSpPr txBox="1"/>
          <p:nvPr/>
        </p:nvSpPr>
        <p:spPr>
          <a:xfrm>
            <a:off x="1026546" y="6308209"/>
            <a:ext cx="626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Most icons were c</a:t>
            </a:r>
            <a:r>
              <a:rPr lang="en-BE" dirty="0" err="1"/>
              <a:t>reated</a:t>
            </a:r>
            <a:r>
              <a:rPr lang="en-BE" dirty="0"/>
              <a:t> with BioRender.com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BB169-F1A7-5ADC-2634-68492D7C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2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CEC4-FE5D-3FED-A730-1ACB891D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53" y="306907"/>
            <a:ext cx="5750172" cy="712057"/>
          </a:xfrm>
        </p:spPr>
        <p:txBody>
          <a:bodyPr/>
          <a:lstStyle/>
          <a:p>
            <a:r>
              <a:rPr lang="en-US" dirty="0"/>
              <a:t>Pros and cons workflow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1B299-CEA3-4A4B-6CA4-069783B0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121765"/>
            <a:ext cx="6477000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en-US" sz="2400" b="1" dirty="0"/>
              <a:t>Efficient</a:t>
            </a:r>
            <a:r>
              <a:rPr lang="en-US" sz="2400" dirty="0"/>
              <a:t> downstream resource allocation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2400" dirty="0"/>
              <a:t>Relatively </a:t>
            </a:r>
            <a:r>
              <a:rPr lang="en-US" sz="2400" b="1" dirty="0"/>
              <a:t>simple</a:t>
            </a:r>
            <a:r>
              <a:rPr lang="en-US" sz="2400" dirty="0"/>
              <a:t> molecular procedure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2400" dirty="0"/>
              <a:t>Inventorying biodiversity (</a:t>
            </a:r>
            <a:r>
              <a:rPr lang="en-US" sz="2400" b="1" dirty="0"/>
              <a:t>One Health</a:t>
            </a:r>
            <a:r>
              <a:rPr lang="en-US" sz="2400" dirty="0"/>
              <a:t>)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2400" dirty="0"/>
              <a:t>Additional </a:t>
            </a:r>
            <a:r>
              <a:rPr lang="en-US" sz="2400" b="1" dirty="0"/>
              <a:t>metadata</a:t>
            </a:r>
          </a:p>
          <a:p>
            <a:pPr marL="108000">
              <a:spcBef>
                <a:spcPts val="0"/>
              </a:spcBef>
              <a:buFont typeface="Calibri" panose="020F0502020204030204" pitchFamily="34" charset="0"/>
              <a:buChar char="+"/>
            </a:pPr>
            <a:endParaRPr lang="en-US" sz="2400" dirty="0"/>
          </a:p>
          <a:p>
            <a:pPr>
              <a:buFont typeface="Calibri" panose="020F0502020204030204" pitchFamily="34" charset="0"/>
              <a:buChar char="+"/>
            </a:pPr>
            <a:r>
              <a:rPr lang="en-US" sz="2400" dirty="0"/>
              <a:t>Simple interpretation of GE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2400" b="1" dirty="0"/>
              <a:t>Flexible</a:t>
            </a:r>
            <a:r>
              <a:rPr lang="en-US" sz="2400" dirty="0"/>
              <a:t> workflow 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2400" b="1" dirty="0"/>
              <a:t>Reliable</a:t>
            </a:r>
            <a:r>
              <a:rPr lang="en-US" sz="2400" dirty="0"/>
              <a:t> and well </a:t>
            </a:r>
            <a:r>
              <a:rPr lang="en-US" sz="2400" b="1" dirty="0"/>
              <a:t>validated</a:t>
            </a:r>
            <a:endParaRPr lang="en-BE" sz="2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AF57B6-1DF6-2B6B-28AA-1BE88EFD30FB}"/>
              </a:ext>
            </a:extLst>
          </p:cNvPr>
          <p:cNvSpPr txBox="1">
            <a:spLocks/>
          </p:cNvSpPr>
          <p:nvPr/>
        </p:nvSpPr>
        <p:spPr>
          <a:xfrm>
            <a:off x="6185639" y="2121764"/>
            <a:ext cx="6477000" cy="489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-"/>
            </a:pPr>
            <a:r>
              <a:rPr lang="en-US" sz="2400" dirty="0"/>
              <a:t>Relatively </a:t>
            </a:r>
            <a:r>
              <a:rPr lang="en-US" sz="2400" b="1" dirty="0"/>
              <a:t>costly</a:t>
            </a:r>
            <a:r>
              <a:rPr lang="en-US" sz="2400" dirty="0"/>
              <a:t> compared to shedding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400" b="1" dirty="0"/>
              <a:t>Molecular lab </a:t>
            </a:r>
            <a:r>
              <a:rPr lang="en-US" sz="2400" dirty="0"/>
              <a:t>required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400" dirty="0"/>
              <a:t>Sampling bias in </a:t>
            </a:r>
            <a:r>
              <a:rPr lang="en-US" sz="2400" b="1" dirty="0"/>
              <a:t>snail collection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400" b="1" dirty="0"/>
              <a:t>Skill transfer </a:t>
            </a:r>
            <a:r>
              <a:rPr lang="en-US" sz="2400" dirty="0"/>
              <a:t>is currently limited</a:t>
            </a:r>
          </a:p>
          <a:p>
            <a:pPr marL="457200" lvl="1" indent="0">
              <a:buNone/>
            </a:pPr>
            <a:r>
              <a:rPr lang="en-US" sz="2000" dirty="0"/>
              <a:t>+ (note: visitors)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400" dirty="0"/>
              <a:t>GE takes </a:t>
            </a:r>
            <a:r>
              <a:rPr lang="en-US" sz="2400" b="1" dirty="0"/>
              <a:t>time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400" dirty="0"/>
              <a:t>Entire workflow demands time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400" dirty="0"/>
              <a:t>Snail taxa limitation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dirty="0"/>
              <a:t>(</a:t>
            </a:r>
            <a:r>
              <a:rPr lang="en-US" sz="2000" i="1" dirty="0"/>
              <a:t>Physella acuta </a:t>
            </a:r>
            <a:r>
              <a:rPr lang="en-US" sz="2000" dirty="0"/>
              <a:t>issue)</a:t>
            </a:r>
          </a:p>
        </p:txBody>
      </p:sp>
      <p:pic>
        <p:nvPicPr>
          <p:cNvPr id="6" name="Picture Placeholder 14">
            <a:extLst>
              <a:ext uri="{FF2B5EF4-FFF2-40B4-BE49-F238E27FC236}">
                <a16:creationId xmlns:a16="http://schemas.microsoft.com/office/drawing/2014/main" id="{884F045A-BCD2-F2F5-5309-221A594953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B5674-DC57-F5C6-B8B6-9CD8DCED66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8A46A6-470C-3A0E-5B55-A528D1092FF7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3E7A-F845-AE01-B79F-A1C49B5B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17</a:t>
            </a:fld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C18AF-9967-3DBE-02AE-BCC7F3EAEF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3" t="40271" r="33564" b="33128"/>
          <a:stretch/>
        </p:blipFill>
        <p:spPr>
          <a:xfrm>
            <a:off x="8325049" y="1475353"/>
            <a:ext cx="543546" cy="564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F0A93D-5B1C-4F57-AC5D-91DCC88C97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40271" r="68607" b="33128"/>
          <a:stretch/>
        </p:blipFill>
        <p:spPr>
          <a:xfrm>
            <a:off x="2111398" y="1475353"/>
            <a:ext cx="543546" cy="5640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FEA1722-C89E-41C6-3C6F-B8EC5D460D7C}"/>
              </a:ext>
            </a:extLst>
          </p:cNvPr>
          <p:cNvSpPr txBox="1">
            <a:spLocks/>
          </p:cNvSpPr>
          <p:nvPr/>
        </p:nvSpPr>
        <p:spPr>
          <a:xfrm>
            <a:off x="3990834" y="870952"/>
            <a:ext cx="5750172" cy="712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From snail collection to RD-PCRs</a:t>
            </a:r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165700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43F2-E36B-6452-C04A-91906ACD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92" y="218864"/>
            <a:ext cx="10515600" cy="1325563"/>
          </a:xfrm>
        </p:spPr>
        <p:txBody>
          <a:bodyPr/>
          <a:lstStyle/>
          <a:p>
            <a:r>
              <a:rPr lang="en-US" dirty="0"/>
              <a:t>Timing for 144 snail samples</a:t>
            </a:r>
            <a:endParaRPr lang="en-B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D58744-29CB-EC2F-55DF-D9F6D7BEC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98437"/>
              </p:ext>
            </p:extLst>
          </p:nvPr>
        </p:nvGraphicFramePr>
        <p:xfrm>
          <a:off x="838200" y="3457286"/>
          <a:ext cx="10515600" cy="165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10E4B-FC3A-0B34-8C81-C9D3812D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18</a:t>
            </a:fld>
            <a:endParaRPr lang="en-BE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FA7A9B6-8FF5-FF6F-9B60-37C76F917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915821"/>
              </p:ext>
            </p:extLst>
          </p:nvPr>
        </p:nvGraphicFramePr>
        <p:xfrm>
          <a:off x="5902036" y="5012459"/>
          <a:ext cx="2847109" cy="134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66CDD199-2DB6-4C73-C852-917DC322D00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031EB-40B5-A47C-329C-2F625069C27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5183" y="2453347"/>
            <a:ext cx="1818190" cy="1187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6696C-6CEB-13D2-50D1-FB19895859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507" y="2452458"/>
            <a:ext cx="1910085" cy="1187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1DB187-5E59-6B9F-58EA-1D99C55BCCA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882" y="2269306"/>
            <a:ext cx="1475509" cy="1187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DA15B9-FAF7-CD82-8A24-B132288F280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013" y="1819716"/>
            <a:ext cx="2484741" cy="1872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66C9A5-70BA-7181-99C2-6F92BB22344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05" y="1536038"/>
            <a:ext cx="1898844" cy="2162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EC306D-610D-D344-FC69-F043B0CEE95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DD5F0B4-2267-31EB-9A88-7C86374CA306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6510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8DDCF4-2B34-1DA5-F1C1-28BBB408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HTAS costs</a:t>
            </a:r>
            <a:endParaRPr lang="en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54AC5A-D93B-ECE5-4660-AD4234BFD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71224"/>
              </p:ext>
            </p:extLst>
          </p:nvPr>
        </p:nvGraphicFramePr>
        <p:xfrm>
          <a:off x="656082" y="3244064"/>
          <a:ext cx="5439918" cy="2586037"/>
        </p:xfrm>
        <a:graphic>
          <a:graphicData uri="http://schemas.openxmlformats.org/drawingml/2006/table">
            <a:tbl>
              <a:tblPr/>
              <a:tblGrid>
                <a:gridCol w="1887898">
                  <a:extLst>
                    <a:ext uri="{9D8B030D-6E8A-4147-A177-3AD203B41FA5}">
                      <a16:colId xmlns:a16="http://schemas.microsoft.com/office/drawing/2014/main" val="3116979712"/>
                    </a:ext>
                  </a:extLst>
                </a:gridCol>
                <a:gridCol w="1887898">
                  <a:extLst>
                    <a:ext uri="{9D8B030D-6E8A-4147-A177-3AD203B41FA5}">
                      <a16:colId xmlns:a16="http://schemas.microsoft.com/office/drawing/2014/main" val="3157687704"/>
                    </a:ext>
                  </a:extLst>
                </a:gridCol>
                <a:gridCol w="953176">
                  <a:extLst>
                    <a:ext uri="{9D8B030D-6E8A-4147-A177-3AD203B41FA5}">
                      <a16:colId xmlns:a16="http://schemas.microsoft.com/office/drawing/2014/main" val="3436925536"/>
                    </a:ext>
                  </a:extLst>
                </a:gridCol>
                <a:gridCol w="710946">
                  <a:extLst>
                    <a:ext uri="{9D8B030D-6E8A-4147-A177-3AD203B41FA5}">
                      <a16:colId xmlns:a16="http://schemas.microsoft.com/office/drawing/2014/main" val="3595636050"/>
                    </a:ext>
                  </a:extLst>
                </a:gridCol>
              </a:tblGrid>
              <a:tr h="36512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HTAS </a:t>
                      </a:r>
                      <a:endParaRPr lang="en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Platinum multiplex kit (598 € / 1000 U)</a:t>
                      </a:r>
                      <a:endParaRPr lang="en-B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0,60 €</a:t>
                      </a:r>
                      <a:endParaRPr lang="en-B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€14,4</a:t>
                      </a:r>
                      <a:endParaRPr lang="en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998573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 primers (~40 € / primer / 1000 U)</a:t>
                      </a:r>
                      <a:endParaRPr lang="en-B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0,32 €</a:t>
                      </a:r>
                      <a:endParaRPr lang="en-B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1515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Bead purification (0,3 € / 1U)</a:t>
                      </a:r>
                      <a:endParaRPr lang="en-B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0,30 €</a:t>
                      </a:r>
                      <a:endParaRPr lang="en-B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0769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Library prep Genomics Core (10 € / 1 U)</a:t>
                      </a:r>
                      <a:endParaRPr lang="en-B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10,00 €</a:t>
                      </a:r>
                      <a:endParaRPr lang="en-B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6547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MiSeq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v2 (1835 € / 576 U)</a:t>
                      </a:r>
                      <a:endParaRPr lang="en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3,18 €</a:t>
                      </a:r>
                      <a:endParaRPr lang="en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72768"/>
                  </a:ext>
                </a:extLst>
              </a:tr>
              <a:tr h="374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total</a:t>
                      </a:r>
                      <a:endParaRPr lang="en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€17,86</a:t>
                      </a:r>
                      <a:endParaRPr lang="en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3016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653B7C-D5A9-2E1C-02E4-26D738BB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078746"/>
              </p:ext>
            </p:extLst>
          </p:nvPr>
        </p:nvGraphicFramePr>
        <p:xfrm>
          <a:off x="656084" y="1918501"/>
          <a:ext cx="5439916" cy="1316355"/>
        </p:xfrm>
        <a:graphic>
          <a:graphicData uri="http://schemas.openxmlformats.org/drawingml/2006/table">
            <a:tbl>
              <a:tblPr firstRow="1" firstCol="1" bandRow="1"/>
              <a:tblGrid>
                <a:gridCol w="1887897">
                  <a:extLst>
                    <a:ext uri="{9D8B030D-6E8A-4147-A177-3AD203B41FA5}">
                      <a16:colId xmlns:a16="http://schemas.microsoft.com/office/drawing/2014/main" val="794033109"/>
                    </a:ext>
                  </a:extLst>
                </a:gridCol>
                <a:gridCol w="1887897">
                  <a:extLst>
                    <a:ext uri="{9D8B030D-6E8A-4147-A177-3AD203B41FA5}">
                      <a16:colId xmlns:a16="http://schemas.microsoft.com/office/drawing/2014/main" val="4045553580"/>
                    </a:ext>
                  </a:extLst>
                </a:gridCol>
                <a:gridCol w="953180">
                  <a:extLst>
                    <a:ext uri="{9D8B030D-6E8A-4147-A177-3AD203B41FA5}">
                      <a16:colId xmlns:a16="http://schemas.microsoft.com/office/drawing/2014/main" val="1639626108"/>
                    </a:ext>
                  </a:extLst>
                </a:gridCol>
                <a:gridCol w="710942">
                  <a:extLst>
                    <a:ext uri="{9D8B030D-6E8A-4147-A177-3AD203B41FA5}">
                      <a16:colId xmlns:a16="http://schemas.microsoft.com/office/drawing/2014/main" val="178520321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Step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Product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Estimated cost/sample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Subtotals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594111"/>
                  </a:ext>
                </a:extLst>
              </a:tr>
              <a:tr h="479425">
                <a:tc rowSpan="2"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DNA extraction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E.Z.N.A. DNA </a:t>
                      </a:r>
                      <a:r>
                        <a:rPr lang="nl-B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extraction</a:t>
                      </a:r>
                      <a:r>
                        <a:rPr lang="nl-B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kit (483 € / 200 U)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2,42 €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3,46 €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429321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Qubit (1,04 € / 1 U)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1,04 €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3201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F867A-C5A0-D594-9D5C-BA79AD63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pic>
        <p:nvPicPr>
          <p:cNvPr id="7" name="Picture Placeholder 14">
            <a:extLst>
              <a:ext uri="{FF2B5EF4-FFF2-40B4-BE49-F238E27FC236}">
                <a16:creationId xmlns:a16="http://schemas.microsoft.com/office/drawing/2014/main" id="{8AD2A876-F028-BD72-0B78-CED6F3F5B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10DF69-B214-50AA-95B1-68BCD06B8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A550731-522C-CEB2-5CE2-8134404D7458}"/>
              </a:ext>
            </a:extLst>
          </p:cNvPr>
          <p:cNvSpPr txBox="1">
            <a:spLocks/>
          </p:cNvSpPr>
          <p:nvPr/>
        </p:nvSpPr>
        <p:spPr>
          <a:xfrm>
            <a:off x="10108635" y="352280"/>
            <a:ext cx="18530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HTAS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4434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D1B8-EB4F-9327-CFF3-0058E7EB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15227"/>
            <a:ext cx="10515600" cy="38062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WHO GUIDELINE on control and elimination of human schistosomiasis (2022)</a:t>
            </a:r>
          </a:p>
          <a:p>
            <a:pPr marL="457200" lvl="1" indent="0" algn="ctr">
              <a:buNone/>
            </a:pPr>
            <a:r>
              <a:rPr lang="en-US" dirty="0"/>
              <a:t>6.2.2 Diagnostic tools for detection of </a:t>
            </a:r>
            <a:r>
              <a:rPr lang="en-US" i="1" dirty="0"/>
              <a:t>Schistosoma</a:t>
            </a:r>
            <a:r>
              <a:rPr lang="en-US" dirty="0"/>
              <a:t> in snails and the environment to verify elimination of transmission</a:t>
            </a:r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		Shedding, Crushing, LAMP, eDNA, qPCR</a:t>
            </a:r>
          </a:p>
          <a:p>
            <a:pPr marL="457200" lvl="1" indent="0">
              <a:buNone/>
            </a:pPr>
            <a:r>
              <a:rPr lang="en-US" sz="2000" dirty="0"/>
              <a:t>			         BUT no mention of standard PCRs! </a:t>
            </a:r>
            <a:endParaRPr lang="en-BE" sz="2000" dirty="0"/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EDA8C982-9442-21D4-277F-84B1E7348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35" t="-6112" r="-981" b="-6446"/>
          <a:stretch/>
        </p:blipFill>
        <p:spPr>
          <a:xfrm>
            <a:off x="0" y="6187657"/>
            <a:ext cx="2484740" cy="670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35552-A516-0A13-EB60-0162CCF891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704" y="310160"/>
            <a:ext cx="3898901" cy="20926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4D7CBD-E227-DD52-43E5-C73B66D7F3B7}"/>
              </a:ext>
            </a:extLst>
          </p:cNvPr>
          <p:cNvCxnSpPr>
            <a:cxnSpLocks/>
          </p:cNvCxnSpPr>
          <p:nvPr/>
        </p:nvCxnSpPr>
        <p:spPr>
          <a:xfrm>
            <a:off x="3767549" y="5305097"/>
            <a:ext cx="379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D24DA0C-5463-658A-A5CA-E683EE0258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1B861B-9BD6-63E4-0F30-C2E627734559}"/>
              </a:ext>
            </a:extLst>
          </p:cNvPr>
          <p:cNvSpPr txBox="1">
            <a:spLocks/>
          </p:cNvSpPr>
          <p:nvPr/>
        </p:nvSpPr>
        <p:spPr>
          <a:xfrm>
            <a:off x="10155390" y="341384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C7E83A7-4D4B-DA17-93AF-3D092FE1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7750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5468-3B69-8FCE-0ACA-F2C5EE54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38" y="-56406"/>
            <a:ext cx="10515600" cy="1325563"/>
          </a:xfrm>
        </p:spPr>
        <p:txBody>
          <a:bodyPr/>
          <a:lstStyle/>
          <a:p>
            <a:r>
              <a:rPr lang="en-US" dirty="0"/>
              <a:t>Costs RD-PCRs</a:t>
            </a:r>
            <a:endParaRPr lang="en-B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7122BD7-D38E-F51E-3AAB-B35C3AD02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07490"/>
              </p:ext>
            </p:extLst>
          </p:nvPr>
        </p:nvGraphicFramePr>
        <p:xfrm>
          <a:off x="6170345" y="1298093"/>
          <a:ext cx="5924388" cy="4677410"/>
        </p:xfrm>
        <a:graphic>
          <a:graphicData uri="http://schemas.openxmlformats.org/drawingml/2006/table">
            <a:tbl>
              <a:tblPr firstRow="1" firstCol="1" bandRow="1"/>
              <a:tblGrid>
                <a:gridCol w="1644278">
                  <a:extLst>
                    <a:ext uri="{9D8B030D-6E8A-4147-A177-3AD203B41FA5}">
                      <a16:colId xmlns:a16="http://schemas.microsoft.com/office/drawing/2014/main" val="1656215189"/>
                    </a:ext>
                  </a:extLst>
                </a:gridCol>
                <a:gridCol w="1975944">
                  <a:extLst>
                    <a:ext uri="{9D8B030D-6E8A-4147-A177-3AD203B41FA5}">
                      <a16:colId xmlns:a16="http://schemas.microsoft.com/office/drawing/2014/main" val="2413491375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2269333860"/>
                    </a:ext>
                  </a:extLst>
                </a:gridCol>
                <a:gridCol w="1105986">
                  <a:extLst>
                    <a:ext uri="{9D8B030D-6E8A-4147-A177-3AD203B41FA5}">
                      <a16:colId xmlns:a16="http://schemas.microsoft.com/office/drawing/2014/main" val="3774128380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Step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Product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Estimated cost/sample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Subtotals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76744"/>
                  </a:ext>
                </a:extLst>
              </a:tr>
              <a:tr h="479425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DNA extraction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E.Z.N.A. DNA </a:t>
                      </a:r>
                      <a:r>
                        <a:rPr lang="nl-BE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extraction</a:t>
                      </a:r>
                      <a:r>
                        <a:rPr lang="nl-B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kit (483 € / 200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2,42 €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3,46 €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860868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Qubit (1,04 € / 1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1,04 €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20491"/>
                  </a:ext>
                </a:extLst>
              </a:tr>
              <a:tr h="479425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Infection RD-PCR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QIAGEN multiplex kit (2096 € / 3000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0,67 €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747089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 primers (~10€ / primer / 1500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0,04 €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452701"/>
                  </a:ext>
                </a:extLst>
              </a:tr>
              <a:tr h="365125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Schistosoma RD-PCR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QIAGEN multiplex kit (2096 € / 3000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0,66 €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468068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 primers (~10€ / primer / 1500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09481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4,13-4,79€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967674"/>
                  </a:ext>
                </a:extLst>
              </a:tr>
            </a:tbl>
          </a:graphicData>
        </a:graphic>
      </p:graphicFrame>
      <p:pic>
        <p:nvPicPr>
          <p:cNvPr id="9" name="Picture Placeholder 14">
            <a:extLst>
              <a:ext uri="{FF2B5EF4-FFF2-40B4-BE49-F238E27FC236}">
                <a16:creationId xmlns:a16="http://schemas.microsoft.com/office/drawing/2014/main" id="{598D48A4-D21F-6ED9-5185-567C2AE344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2BE9A-54A4-3B61-6571-0C47F420C3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DC8C03-D42D-7699-E24E-F34DC7027639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505FB-EBCE-DD5D-7FC6-0109400B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20</a:t>
            </a:fld>
            <a:endParaRPr lang="en-BE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9258D74B-39A7-0249-05E0-1650E421F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63410"/>
              </p:ext>
            </p:extLst>
          </p:nvPr>
        </p:nvGraphicFramePr>
        <p:xfrm>
          <a:off x="245957" y="1295755"/>
          <a:ext cx="5924388" cy="4677413"/>
        </p:xfrm>
        <a:graphic>
          <a:graphicData uri="http://schemas.openxmlformats.org/drawingml/2006/table">
            <a:tbl>
              <a:tblPr firstRow="1" firstCol="1" bandRow="1"/>
              <a:tblGrid>
                <a:gridCol w="1644278">
                  <a:extLst>
                    <a:ext uri="{9D8B030D-6E8A-4147-A177-3AD203B41FA5}">
                      <a16:colId xmlns:a16="http://schemas.microsoft.com/office/drawing/2014/main" val="1656215189"/>
                    </a:ext>
                  </a:extLst>
                </a:gridCol>
                <a:gridCol w="1975944">
                  <a:extLst>
                    <a:ext uri="{9D8B030D-6E8A-4147-A177-3AD203B41FA5}">
                      <a16:colId xmlns:a16="http://schemas.microsoft.com/office/drawing/2014/main" val="2413491375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2269333860"/>
                    </a:ext>
                  </a:extLst>
                </a:gridCol>
                <a:gridCol w="1105986">
                  <a:extLst>
                    <a:ext uri="{9D8B030D-6E8A-4147-A177-3AD203B41FA5}">
                      <a16:colId xmlns:a16="http://schemas.microsoft.com/office/drawing/2014/main" val="3774128380"/>
                    </a:ext>
                  </a:extLst>
                </a:gridCol>
              </a:tblGrid>
              <a:tr h="648487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Step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Product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Estimated cost/sample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Subtotals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6744"/>
                  </a:ext>
                </a:extLst>
              </a:tr>
              <a:tr h="648487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DNA extraction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CHELEX </a:t>
                      </a:r>
                    </a:p>
                    <a:p>
                      <a:pPr algn="ctr"/>
                      <a:r>
                        <a:rPr lang="nl-B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(220 € / 2000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0,11 €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0,11 €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60868"/>
                  </a:ext>
                </a:extLst>
              </a:tr>
              <a:tr h="39525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GB" sz="1600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NanoDrop</a:t>
                      </a:r>
                      <a:r>
                        <a:rPr lang="en-GB" sz="16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BE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0 €</a:t>
                      </a:r>
                      <a:endParaRPr lang="en-BE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20491"/>
                  </a:ext>
                </a:extLst>
              </a:tr>
              <a:tr h="648487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Infection RD-PCR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QIAGEN multiplex kit (2096 € / 3000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0,67 €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47089"/>
                  </a:ext>
                </a:extLst>
              </a:tr>
              <a:tr h="648487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 primers (~10€ / primer / 1500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0,04 €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452701"/>
                  </a:ext>
                </a:extLst>
              </a:tr>
              <a:tr h="648487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Schistosoma RD-PCR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QIAGEN multiplex kit (2096 € / 3000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0,66 €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68068"/>
                  </a:ext>
                </a:extLst>
              </a:tr>
              <a:tr h="648487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 primers (~10€ / primer / 1500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094814"/>
                  </a:ext>
                </a:extLst>
              </a:tr>
              <a:tr h="391236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0,78-1,44€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F2958A-6CAF-C73B-046C-2F57698DA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DFDDE-F6DD-7F89-69E9-4D39E57F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21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01AC98-D79B-F03E-6C92-840FCBFC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6AF0D-F413-9AE0-1BFD-7CFC53328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9" y="172407"/>
            <a:ext cx="11528561" cy="6019421"/>
          </a:xfrm>
          <a:prstGeom prst="rect">
            <a:avLst/>
          </a:prstGeom>
        </p:spPr>
      </p:pic>
      <p:pic>
        <p:nvPicPr>
          <p:cNvPr id="7" name="Picture Placeholder 14">
            <a:extLst>
              <a:ext uri="{FF2B5EF4-FFF2-40B4-BE49-F238E27FC236}">
                <a16:creationId xmlns:a16="http://schemas.microsoft.com/office/drawing/2014/main" id="{161EA049-6CF2-9A9F-BA05-993C162C78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2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A1B8-8C4B-B330-A444-98FDB621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PCR-based protocols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D2DFD-C42D-09FA-6B18-6B3B25219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Two-step approach:</a:t>
            </a:r>
          </a:p>
          <a:p>
            <a:pPr lvl="1"/>
            <a:r>
              <a:rPr lang="en-US" dirty="0"/>
              <a:t>Infection RD-PCR (Schols et al., 2019)</a:t>
            </a:r>
          </a:p>
          <a:p>
            <a:pPr lvl="1"/>
            <a:r>
              <a:rPr lang="en-US" i="1" dirty="0"/>
              <a:t>Schistosoma</a:t>
            </a:r>
            <a:r>
              <a:rPr lang="en-US" dirty="0"/>
              <a:t> RD-PCR (Schols et al., 2019)</a:t>
            </a:r>
          </a:p>
          <a:p>
            <a:r>
              <a:rPr lang="en-US" dirty="0"/>
              <a:t>HTAS (Hammoud et al., 2022)</a:t>
            </a:r>
          </a:p>
          <a:p>
            <a:r>
              <a:rPr lang="en-US" dirty="0"/>
              <a:t>Adapted HTAS (unpublished)</a:t>
            </a:r>
            <a:endParaRPr lang="en-BE" dirty="0"/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9532F58A-C57D-3C60-F6D4-22FFD0070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35" t="-6112" r="-981" b="-6446"/>
          <a:stretch/>
        </p:blipFill>
        <p:spPr>
          <a:xfrm>
            <a:off x="0" y="6176963"/>
            <a:ext cx="2484740" cy="67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E21A3-4021-D416-5F8B-3AF1E64D66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6667" r="26250" b="12667"/>
          <a:stretch/>
        </p:blipFill>
        <p:spPr>
          <a:xfrm>
            <a:off x="7200607" y="1526004"/>
            <a:ext cx="4076700" cy="4523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65BEE-5419-FC98-31B6-CCA8E00F11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934" y="4266106"/>
            <a:ext cx="4372673" cy="1715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F3FD08-312B-3DE5-3587-63B5CCABD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8410" y="6049210"/>
            <a:ext cx="5552037" cy="701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7DEE9-0391-48DB-2E77-BF564A4D48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62DFAC-F5E7-B87C-F98C-6467E80B97FB}"/>
              </a:ext>
            </a:extLst>
          </p:cNvPr>
          <p:cNvSpPr txBox="1">
            <a:spLocks/>
          </p:cNvSpPr>
          <p:nvPr/>
        </p:nvSpPr>
        <p:spPr>
          <a:xfrm>
            <a:off x="9646236" y="340183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89CC6-E71B-CF74-2C0B-1562F4B6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4041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AD87-D87C-1D07-14A3-ECFBF4E6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RD-PCR</a:t>
            </a:r>
            <a:endParaRPr lang="en-BE" dirty="0"/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B8554827-ACD3-2074-5585-8CD8B51AB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35" t="-6112" r="-981" b="-6446"/>
          <a:stretch/>
        </p:blipFill>
        <p:spPr>
          <a:xfrm>
            <a:off x="8464550" y="206229"/>
            <a:ext cx="2484740" cy="67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0C5CC-D248-B931-5449-CA4A70623F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37301" r="57362" b="30159"/>
          <a:stretch/>
        </p:blipFill>
        <p:spPr>
          <a:xfrm>
            <a:off x="939162" y="2322677"/>
            <a:ext cx="6262974" cy="40921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5E616B-ECB5-387F-5BE1-D6659C462003}"/>
              </a:ext>
            </a:extLst>
          </p:cNvPr>
          <p:cNvSpPr txBox="1">
            <a:spLocks/>
          </p:cNvSpPr>
          <p:nvPr/>
        </p:nvSpPr>
        <p:spPr>
          <a:xfrm>
            <a:off x="1066800" y="2062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Determine infection status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60BDF3-F2C1-EE48-23A1-1496D9EE778F}"/>
              </a:ext>
            </a:extLst>
          </p:cNvPr>
          <p:cNvCxnSpPr>
            <a:cxnSpLocks/>
          </p:cNvCxnSpPr>
          <p:nvPr/>
        </p:nvCxnSpPr>
        <p:spPr>
          <a:xfrm>
            <a:off x="6324600" y="3581400"/>
            <a:ext cx="5207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97F1243-7D8A-072D-D506-E2CA3DA8704D}"/>
              </a:ext>
            </a:extLst>
          </p:cNvPr>
          <p:cNvSpPr txBox="1">
            <a:spLocks/>
          </p:cNvSpPr>
          <p:nvPr/>
        </p:nvSpPr>
        <p:spPr>
          <a:xfrm>
            <a:off x="6896100" y="3303226"/>
            <a:ext cx="2002198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Snail marker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B98130-7025-6052-1033-0F022E447047}"/>
              </a:ext>
            </a:extLst>
          </p:cNvPr>
          <p:cNvCxnSpPr>
            <a:cxnSpLocks/>
          </p:cNvCxnSpPr>
          <p:nvPr/>
        </p:nvCxnSpPr>
        <p:spPr>
          <a:xfrm>
            <a:off x="6324600" y="3998661"/>
            <a:ext cx="5207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AB82D7-A28A-CBBF-2674-4BED44A8F671}"/>
              </a:ext>
            </a:extLst>
          </p:cNvPr>
          <p:cNvSpPr txBox="1">
            <a:spLocks/>
          </p:cNvSpPr>
          <p:nvPr/>
        </p:nvSpPr>
        <p:spPr>
          <a:xfrm>
            <a:off x="6896100" y="3742857"/>
            <a:ext cx="3136900" cy="556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Trematode marker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7E6DB-5854-C72B-A995-F0217408B52C}"/>
              </a:ext>
            </a:extLst>
          </p:cNvPr>
          <p:cNvCxnSpPr>
            <a:cxnSpLocks/>
          </p:cNvCxnSpPr>
          <p:nvPr/>
        </p:nvCxnSpPr>
        <p:spPr>
          <a:xfrm>
            <a:off x="6324600" y="4276835"/>
            <a:ext cx="520700" cy="1838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959975B-4D74-1903-EDFE-3298798D2B30}"/>
              </a:ext>
            </a:extLst>
          </p:cNvPr>
          <p:cNvSpPr txBox="1">
            <a:spLocks/>
          </p:cNvSpPr>
          <p:nvPr/>
        </p:nvSpPr>
        <p:spPr>
          <a:xfrm>
            <a:off x="6896100" y="4182488"/>
            <a:ext cx="4025900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/>
              <a:t>Schistosoma</a:t>
            </a:r>
            <a:r>
              <a:rPr lang="en-US" dirty="0"/>
              <a:t> spp. marker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C517D0-41CE-C809-36C0-4A650D2C193D}"/>
              </a:ext>
            </a:extLst>
          </p:cNvPr>
          <p:cNvSpPr txBox="1">
            <a:spLocks/>
          </p:cNvSpPr>
          <p:nvPr/>
        </p:nvSpPr>
        <p:spPr>
          <a:xfrm>
            <a:off x="4980928" y="6301734"/>
            <a:ext cx="2359672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Non-infected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E15D1C-01DA-D307-AD85-2EB720769451}"/>
              </a:ext>
            </a:extLst>
          </p:cNvPr>
          <p:cNvSpPr txBox="1">
            <a:spLocks/>
          </p:cNvSpPr>
          <p:nvPr/>
        </p:nvSpPr>
        <p:spPr>
          <a:xfrm>
            <a:off x="5582865" y="5917733"/>
            <a:ext cx="3136900" cy="556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Trematode infected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FE04F3-0A1E-388E-20EC-021E1BF8C6F3}"/>
              </a:ext>
            </a:extLst>
          </p:cNvPr>
          <p:cNvSpPr txBox="1">
            <a:spLocks/>
          </p:cNvSpPr>
          <p:nvPr/>
        </p:nvSpPr>
        <p:spPr>
          <a:xfrm>
            <a:off x="6158563" y="5533732"/>
            <a:ext cx="4025900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/>
              <a:t>Schistosoma</a:t>
            </a:r>
            <a:r>
              <a:rPr lang="en-US" dirty="0"/>
              <a:t> sp. infected</a:t>
            </a:r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3B09ED4C-F351-7F1C-DCC8-840C87819985}"/>
              </a:ext>
            </a:extLst>
          </p:cNvPr>
          <p:cNvSpPr/>
          <p:nvPr/>
        </p:nvSpPr>
        <p:spPr>
          <a:xfrm rot="5400000">
            <a:off x="4331512" y="5979986"/>
            <a:ext cx="1004839" cy="293993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67A66B86-7DF8-73DD-3F75-AD99754B2064}"/>
              </a:ext>
            </a:extLst>
          </p:cNvPr>
          <p:cNvSpPr/>
          <p:nvPr/>
        </p:nvSpPr>
        <p:spPr>
          <a:xfrm rot="5400000">
            <a:off x="5137059" y="5798614"/>
            <a:ext cx="642092" cy="293992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9" name="Arrow: Bent-Up 28">
            <a:extLst>
              <a:ext uri="{FF2B5EF4-FFF2-40B4-BE49-F238E27FC236}">
                <a16:creationId xmlns:a16="http://schemas.microsoft.com/office/drawing/2014/main" id="{46726236-480B-B8AD-B8CD-7218CCBF943C}"/>
              </a:ext>
            </a:extLst>
          </p:cNvPr>
          <p:cNvSpPr/>
          <p:nvPr/>
        </p:nvSpPr>
        <p:spPr>
          <a:xfrm rot="5400000">
            <a:off x="5914873" y="5615304"/>
            <a:ext cx="238961" cy="293991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7967BC-CF8B-CE1F-FFEB-CAF02E56F3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151" y="-770258"/>
            <a:ext cx="3585695" cy="25099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28EDFF4-7D47-5E99-9735-2B54215DF5D8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71E6-5279-A275-29BD-A1BD05C8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4</a:t>
            </a:fld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E7055-A015-8773-08C8-DC262C7CBEA3}"/>
              </a:ext>
            </a:extLst>
          </p:cNvPr>
          <p:cNvSpPr txBox="1"/>
          <p:nvPr/>
        </p:nvSpPr>
        <p:spPr>
          <a:xfrm>
            <a:off x="9561449" y="398588"/>
            <a:ext cx="191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Schols et al., 2019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8681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A8858A-04D8-BC62-DD24-E28A6DC72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084" y="304227"/>
            <a:ext cx="7404516" cy="6417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C2D74-B0FD-127D-B9FC-B2945AC5D1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FC9699-0191-F865-BB9B-C04175BA3EC3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35C31-602A-9241-DA5C-2B8D9B89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5</a:t>
            </a:fld>
            <a:endParaRPr lang="en-B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F33FB1-29B3-C669-0EEF-A67BEFAE499B}"/>
              </a:ext>
            </a:extLst>
          </p:cNvPr>
          <p:cNvCxnSpPr>
            <a:cxnSpLocks/>
          </p:cNvCxnSpPr>
          <p:nvPr/>
        </p:nvCxnSpPr>
        <p:spPr>
          <a:xfrm>
            <a:off x="5475890" y="3310759"/>
            <a:ext cx="396022" cy="38543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B80F28-3385-B3D8-1EAE-AE47431B4933}"/>
              </a:ext>
            </a:extLst>
          </p:cNvPr>
          <p:cNvSpPr txBox="1">
            <a:spLocks/>
          </p:cNvSpPr>
          <p:nvPr/>
        </p:nvSpPr>
        <p:spPr>
          <a:xfrm>
            <a:off x="5351212" y="3696198"/>
            <a:ext cx="2002198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Snail marker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8698DA-E774-52C5-7362-74F0008CE3AA}"/>
              </a:ext>
            </a:extLst>
          </p:cNvPr>
          <p:cNvCxnSpPr>
            <a:cxnSpLocks/>
          </p:cNvCxnSpPr>
          <p:nvPr/>
        </p:nvCxnSpPr>
        <p:spPr>
          <a:xfrm>
            <a:off x="4561490" y="3930869"/>
            <a:ext cx="427487" cy="3475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169EE6-6A70-AE08-2E89-8D3E43147BAC}"/>
              </a:ext>
            </a:extLst>
          </p:cNvPr>
          <p:cNvSpPr txBox="1">
            <a:spLocks/>
          </p:cNvSpPr>
          <p:nvPr/>
        </p:nvSpPr>
        <p:spPr>
          <a:xfrm>
            <a:off x="4377625" y="4265755"/>
            <a:ext cx="3136900" cy="556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Trematode marker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1A6CAF-AEB7-4BD4-8921-853628352534}"/>
              </a:ext>
            </a:extLst>
          </p:cNvPr>
          <p:cNvCxnSpPr>
            <a:cxnSpLocks/>
          </p:cNvCxnSpPr>
          <p:nvPr/>
        </p:nvCxnSpPr>
        <p:spPr>
          <a:xfrm>
            <a:off x="3474361" y="4104622"/>
            <a:ext cx="319873" cy="6255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4D162A-C35B-507B-66E7-03FC26DACBF0}"/>
              </a:ext>
            </a:extLst>
          </p:cNvPr>
          <p:cNvSpPr txBox="1">
            <a:spLocks/>
          </p:cNvSpPr>
          <p:nvPr/>
        </p:nvSpPr>
        <p:spPr>
          <a:xfrm>
            <a:off x="3119788" y="4730189"/>
            <a:ext cx="2124874" cy="96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>
                <a:solidFill>
                  <a:schemeClr val="bg1"/>
                </a:solidFill>
              </a:rPr>
              <a:t>Schistosoma</a:t>
            </a:r>
            <a:r>
              <a:rPr lang="en-US" dirty="0">
                <a:solidFill>
                  <a:schemeClr val="bg1"/>
                </a:solidFill>
              </a:rPr>
              <a:t> spp. marker</a:t>
            </a:r>
          </a:p>
        </p:txBody>
      </p:sp>
    </p:spTree>
    <p:extLst>
      <p:ext uri="{BB962C8B-B14F-4D97-AF65-F5344CB8AC3E}">
        <p14:creationId xmlns:p14="http://schemas.microsoft.com/office/powerpoint/2010/main" val="2266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8104-1A45-5A82-EE86-2286558C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Schistosoma</a:t>
            </a:r>
            <a:r>
              <a:rPr lang="en-US" dirty="0"/>
              <a:t> RD-PCR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0504-3576-1E3C-00CF-2B68499E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386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Identify </a:t>
            </a:r>
            <a:r>
              <a:rPr lang="en-US" i="1" dirty="0"/>
              <a:t>Schistosoma</a:t>
            </a:r>
            <a:r>
              <a:rPr lang="en-US" dirty="0"/>
              <a:t> species based on COX1</a:t>
            </a:r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9414E3F9-A740-0738-27A3-EDA5AE559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6B9BF-5E6F-9913-A377-BB1E8183F456}"/>
              </a:ext>
            </a:extLst>
          </p:cNvPr>
          <p:cNvSpPr txBox="1"/>
          <p:nvPr/>
        </p:nvSpPr>
        <p:spPr>
          <a:xfrm>
            <a:off x="2395840" y="5780782"/>
            <a:ext cx="6748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1600" b="0" i="1" u="none" strike="noStrike" baseline="0" dirty="0">
                <a:latin typeface="AdvTT56533f1a"/>
              </a:rPr>
              <a:t>Adapted protocol from:</a:t>
            </a:r>
          </a:p>
          <a:p>
            <a:pPr algn="l"/>
            <a:r>
              <a:rPr lang="fr-BE" sz="1200" b="0" i="1" u="none" strike="noStrike" baseline="0" dirty="0"/>
              <a:t>Webster BL, </a:t>
            </a:r>
            <a:r>
              <a:rPr lang="fr-BE" sz="1200" b="0" i="1" u="none" strike="noStrike" baseline="0" dirty="0" err="1"/>
              <a:t>Rollinson</a:t>
            </a:r>
            <a:r>
              <a:rPr lang="fr-BE" sz="1200" b="0" i="1" u="none" strike="noStrike" baseline="0" dirty="0"/>
              <a:t> D, </a:t>
            </a:r>
            <a:r>
              <a:rPr lang="fr-BE" sz="1200" b="0" i="1" u="none" strike="noStrike" baseline="0" dirty="0" err="1"/>
              <a:t>Stothard</a:t>
            </a:r>
            <a:r>
              <a:rPr lang="fr-BE" sz="1200" b="0" i="1" u="none" strike="noStrike" baseline="0" dirty="0"/>
              <a:t> JR, et al. Rapid diagnostic multiplex PCR (RD-PCR) to </a:t>
            </a:r>
            <a:r>
              <a:rPr lang="fr-BE" sz="1200" b="0" i="1" u="none" strike="noStrike" baseline="0" dirty="0" err="1"/>
              <a:t>discriminate</a:t>
            </a:r>
            <a:r>
              <a:rPr lang="fr-BE" sz="1200" b="0" i="1" u="none" strike="noStrike" baseline="0" dirty="0"/>
              <a:t> </a:t>
            </a:r>
            <a:r>
              <a:rPr lang="fr-BE" sz="1200" b="0" i="1" u="none" strike="noStrike" baseline="0" dirty="0" err="1"/>
              <a:t>Schistosoma</a:t>
            </a:r>
            <a:r>
              <a:rPr lang="fr-BE" sz="1200" b="0" i="1" u="none" strike="noStrike" baseline="0" dirty="0"/>
              <a:t> </a:t>
            </a:r>
            <a:r>
              <a:rPr lang="fr-BE" sz="1200" b="0" i="1" u="none" strike="noStrike" baseline="0" dirty="0" err="1"/>
              <a:t>haematobium</a:t>
            </a:r>
            <a:r>
              <a:rPr lang="fr-BE" sz="1200" b="0" i="1" u="none" strike="noStrike" baseline="0" dirty="0"/>
              <a:t> and S. </a:t>
            </a:r>
            <a:r>
              <a:rPr lang="fr-BE" sz="1200" b="0" i="1" u="none" strike="noStrike" baseline="0" dirty="0" err="1"/>
              <a:t>bovis</a:t>
            </a:r>
            <a:r>
              <a:rPr lang="fr-BE" sz="1200" b="0" i="1" u="none" strike="noStrike" baseline="0" dirty="0"/>
              <a:t>. J </a:t>
            </a:r>
            <a:r>
              <a:rPr lang="fr-BE" sz="1200" b="0" i="1" u="none" strike="noStrike" baseline="0" dirty="0" err="1"/>
              <a:t>Helminthol</a:t>
            </a:r>
            <a:r>
              <a:rPr lang="fr-BE" sz="1200" b="0" i="1" u="none" strike="noStrike" baseline="0" dirty="0"/>
              <a:t>. 2010;84(1):107–14. </a:t>
            </a:r>
          </a:p>
          <a:p>
            <a:pPr algn="l"/>
            <a:r>
              <a:rPr lang="fr-BE" sz="1200" b="0" i="1" u="none" strike="noStrike" baseline="0" dirty="0"/>
              <a:t>Van den Broeck F, </a:t>
            </a:r>
            <a:r>
              <a:rPr lang="fr-BE" sz="1200" b="0" i="1" u="none" strike="noStrike" baseline="0" dirty="0" err="1"/>
              <a:t>Geldof</a:t>
            </a:r>
            <a:r>
              <a:rPr lang="fr-BE" sz="1200" b="0" i="1" u="none" strike="noStrike" baseline="0" dirty="0"/>
              <a:t> S, </a:t>
            </a:r>
            <a:r>
              <a:rPr lang="fr-BE" sz="1200" b="0" i="1" u="none" strike="noStrike" baseline="0" dirty="0" err="1"/>
              <a:t>Polman</a:t>
            </a:r>
            <a:r>
              <a:rPr lang="fr-BE" sz="1200" b="0" i="1" u="none" strike="noStrike" baseline="0" dirty="0"/>
              <a:t> K, et al. Optimal </a:t>
            </a:r>
            <a:r>
              <a:rPr lang="fr-BE" sz="1200" b="0" i="1" u="none" strike="noStrike" baseline="0" dirty="0" err="1"/>
              <a:t>sample</a:t>
            </a:r>
            <a:r>
              <a:rPr lang="fr-BE" sz="1200" b="0" i="1" u="none" strike="noStrike" baseline="0" dirty="0"/>
              <a:t> </a:t>
            </a:r>
            <a:r>
              <a:rPr lang="fr-BE" sz="1200" b="0" i="1" u="none" strike="noStrike" baseline="0" dirty="0" err="1"/>
              <a:t>storage</a:t>
            </a:r>
            <a:r>
              <a:rPr lang="fr-BE" sz="1200" b="0" i="1" u="none" strike="noStrike" baseline="0" dirty="0"/>
              <a:t> </a:t>
            </a:r>
            <a:r>
              <a:rPr lang="en-US" sz="1200" b="0" i="1" u="none" strike="noStrike" baseline="0" dirty="0"/>
              <a:t>and extraction protocols for reliable </a:t>
            </a:r>
            <a:r>
              <a:rPr lang="en-US" sz="1200" b="0" i="1" u="none" strike="noStrike" baseline="0" dirty="0" err="1"/>
              <a:t>multilocus</a:t>
            </a:r>
            <a:r>
              <a:rPr lang="en-US" sz="1200" b="0" i="1" u="none" strike="noStrike" baseline="0" dirty="0"/>
              <a:t> genotyping of the </a:t>
            </a:r>
            <a:r>
              <a:rPr lang="fr-BE" sz="1200" b="0" i="1" u="none" strike="noStrike" baseline="0" dirty="0" err="1"/>
              <a:t>human</a:t>
            </a:r>
            <a:r>
              <a:rPr lang="fr-BE" sz="1200" b="0" i="1" u="none" strike="noStrike" baseline="0" dirty="0"/>
              <a:t> parasite </a:t>
            </a:r>
            <a:r>
              <a:rPr lang="fr-BE" sz="1200" b="0" i="1" u="none" strike="noStrike" baseline="0" dirty="0" err="1"/>
              <a:t>Schistosoma</a:t>
            </a:r>
            <a:r>
              <a:rPr lang="fr-BE" sz="1200" b="0" i="1" u="none" strike="noStrike" baseline="0" dirty="0"/>
              <a:t> </a:t>
            </a:r>
            <a:r>
              <a:rPr lang="fr-BE" sz="1200" b="0" i="1" u="none" strike="noStrike" baseline="0" dirty="0" err="1"/>
              <a:t>mansoni</a:t>
            </a:r>
            <a:r>
              <a:rPr lang="fr-BE" sz="1200" b="0" i="1" u="none" strike="noStrike" baseline="0" dirty="0"/>
              <a:t>. Infect Genet Evol. 2011;11 </a:t>
            </a:r>
            <a:r>
              <a:rPr lang="en-BE" sz="1200" b="0" i="1" u="none" strike="noStrike" baseline="0" dirty="0"/>
              <a:t>(6):1413–8.</a:t>
            </a:r>
            <a:endParaRPr lang="en-BE" sz="12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1ED81-7739-EEDF-19AE-0CCFF86CBD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7" t="37301" r="18056" b="32342"/>
          <a:stretch/>
        </p:blipFill>
        <p:spPr>
          <a:xfrm>
            <a:off x="838200" y="2174515"/>
            <a:ext cx="6262975" cy="389526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4B890E-F9FA-67BD-F61E-C8038042B28D}"/>
              </a:ext>
            </a:extLst>
          </p:cNvPr>
          <p:cNvCxnSpPr>
            <a:cxnSpLocks/>
          </p:cNvCxnSpPr>
          <p:nvPr/>
        </p:nvCxnSpPr>
        <p:spPr>
          <a:xfrm>
            <a:off x="6448136" y="3663628"/>
            <a:ext cx="5207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A94352C-DD8E-5E2E-45C2-26819EF2A773}"/>
              </a:ext>
            </a:extLst>
          </p:cNvPr>
          <p:cNvSpPr txBox="1">
            <a:spLocks/>
          </p:cNvSpPr>
          <p:nvPr/>
        </p:nvSpPr>
        <p:spPr>
          <a:xfrm>
            <a:off x="6943436" y="3385454"/>
            <a:ext cx="2911764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/>
              <a:t>S. haematobium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49CACF-200D-0477-9678-2059C89C5E16}"/>
              </a:ext>
            </a:extLst>
          </p:cNvPr>
          <p:cNvCxnSpPr>
            <a:cxnSpLocks/>
          </p:cNvCxnSpPr>
          <p:nvPr/>
        </p:nvCxnSpPr>
        <p:spPr>
          <a:xfrm rot="-240000">
            <a:off x="6448136" y="4099954"/>
            <a:ext cx="5099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121C57-B066-3ED6-3A8C-758ADC42DB41}"/>
              </a:ext>
            </a:extLst>
          </p:cNvPr>
          <p:cNvSpPr txBox="1">
            <a:spLocks/>
          </p:cNvSpPr>
          <p:nvPr/>
        </p:nvSpPr>
        <p:spPr>
          <a:xfrm>
            <a:off x="6943436" y="3828022"/>
            <a:ext cx="3136900" cy="556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/>
              <a:t>S. </a:t>
            </a:r>
            <a:r>
              <a:rPr lang="en-US" i="1" dirty="0" err="1"/>
              <a:t>mansoni</a:t>
            </a:r>
            <a:endParaRPr lang="en-US" i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5FCB85-1442-EFF6-A2C6-EAD42EE5B534}"/>
              </a:ext>
            </a:extLst>
          </p:cNvPr>
          <p:cNvCxnSpPr>
            <a:cxnSpLocks/>
          </p:cNvCxnSpPr>
          <p:nvPr/>
        </p:nvCxnSpPr>
        <p:spPr>
          <a:xfrm>
            <a:off x="6448136" y="4384370"/>
            <a:ext cx="520700" cy="1519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ECCB63F-480D-0388-D1E4-8317381C2D09}"/>
              </a:ext>
            </a:extLst>
          </p:cNvPr>
          <p:cNvSpPr txBox="1">
            <a:spLocks/>
          </p:cNvSpPr>
          <p:nvPr/>
        </p:nvSpPr>
        <p:spPr>
          <a:xfrm>
            <a:off x="6943436" y="4270590"/>
            <a:ext cx="4025900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/>
              <a:t>S. mattheei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FB6A2-9DFF-D926-FE50-BF11AC3B151C}"/>
              </a:ext>
            </a:extLst>
          </p:cNvPr>
          <p:cNvCxnSpPr>
            <a:cxnSpLocks/>
          </p:cNvCxnSpPr>
          <p:nvPr/>
        </p:nvCxnSpPr>
        <p:spPr>
          <a:xfrm>
            <a:off x="6448136" y="4713157"/>
            <a:ext cx="520700" cy="259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7D56665-8DD2-D953-DB29-5056E8005E2C}"/>
              </a:ext>
            </a:extLst>
          </p:cNvPr>
          <p:cNvSpPr txBox="1">
            <a:spLocks/>
          </p:cNvSpPr>
          <p:nvPr/>
        </p:nvSpPr>
        <p:spPr>
          <a:xfrm>
            <a:off x="6943436" y="4713157"/>
            <a:ext cx="3521364" cy="1027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S. </a:t>
            </a:r>
            <a:r>
              <a:rPr lang="en-US" i="1" dirty="0" err="1"/>
              <a:t>bovis</a:t>
            </a:r>
            <a:r>
              <a:rPr lang="en-US" i="1" dirty="0"/>
              <a:t> / S. </a:t>
            </a:r>
            <a:r>
              <a:rPr lang="en-US" i="1" dirty="0" err="1"/>
              <a:t>curassoni</a:t>
            </a:r>
            <a:r>
              <a:rPr lang="en-US" i="1" dirty="0"/>
              <a:t> / S. </a:t>
            </a:r>
            <a:r>
              <a:rPr lang="en-US" i="1" dirty="0" err="1"/>
              <a:t>guineensis</a:t>
            </a:r>
            <a:endParaRPr lang="en-US" i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BB822F-E529-EB5F-4418-84A26A675C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F557EA0-3D26-1148-1E6D-5F35774E3B83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109B-8859-D819-5B2F-8427D82B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6</a:t>
            </a:fld>
            <a:endParaRPr lang="en-B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C236D-67FF-DE51-7B04-E292CA541C92}"/>
              </a:ext>
            </a:extLst>
          </p:cNvPr>
          <p:cNvSpPr txBox="1"/>
          <p:nvPr/>
        </p:nvSpPr>
        <p:spPr>
          <a:xfrm>
            <a:off x="9796160" y="6035159"/>
            <a:ext cx="2050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Schols et al., 2019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2142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1F11C7-425D-278F-A3FF-F9F47A4B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88" y="248343"/>
            <a:ext cx="7145755" cy="6620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45F37-F050-4F71-E07C-DE8AB3563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218168-5EF8-BA87-DA3E-88A1A9850297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FD9AE5-C684-7EBC-D93D-A025609F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7</a:t>
            </a:fld>
            <a:endParaRPr lang="en-B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DB189E-8C00-8FCA-2749-1C91330F8996}"/>
              </a:ext>
            </a:extLst>
          </p:cNvPr>
          <p:cNvCxnSpPr>
            <a:cxnSpLocks/>
          </p:cNvCxnSpPr>
          <p:nvPr/>
        </p:nvCxnSpPr>
        <p:spPr>
          <a:xfrm>
            <a:off x="8237843" y="3244219"/>
            <a:ext cx="5207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15272C-C47F-1588-8485-6B4035CD5C34}"/>
              </a:ext>
            </a:extLst>
          </p:cNvPr>
          <p:cNvSpPr txBox="1">
            <a:spLocks/>
          </p:cNvSpPr>
          <p:nvPr/>
        </p:nvSpPr>
        <p:spPr>
          <a:xfrm>
            <a:off x="8733143" y="2966045"/>
            <a:ext cx="2911764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/>
              <a:t>S. haematobium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D5489C-BC0C-8842-26AC-E4FF6843A65D}"/>
              </a:ext>
            </a:extLst>
          </p:cNvPr>
          <p:cNvSpPr txBox="1">
            <a:spLocks/>
          </p:cNvSpPr>
          <p:nvPr/>
        </p:nvSpPr>
        <p:spPr>
          <a:xfrm>
            <a:off x="8733143" y="3680877"/>
            <a:ext cx="3136900" cy="556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/>
              <a:t>S. </a:t>
            </a:r>
            <a:r>
              <a:rPr lang="en-US" i="1" dirty="0" err="1"/>
              <a:t>mansoni</a:t>
            </a:r>
            <a:endParaRPr lang="en-US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D3F51F-567C-A33E-4025-5C868512E766}"/>
              </a:ext>
            </a:extLst>
          </p:cNvPr>
          <p:cNvCxnSpPr>
            <a:cxnSpLocks/>
          </p:cNvCxnSpPr>
          <p:nvPr/>
        </p:nvCxnSpPr>
        <p:spPr>
          <a:xfrm>
            <a:off x="8237843" y="4237225"/>
            <a:ext cx="520700" cy="1519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EE2F2F-6AEF-7D5C-4125-8E424FE3EFE3}"/>
              </a:ext>
            </a:extLst>
          </p:cNvPr>
          <p:cNvSpPr txBox="1">
            <a:spLocks/>
          </p:cNvSpPr>
          <p:nvPr/>
        </p:nvSpPr>
        <p:spPr>
          <a:xfrm>
            <a:off x="8733143" y="4123445"/>
            <a:ext cx="4025900" cy="55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i="1" dirty="0"/>
              <a:t>S. mattheei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BA9D0E-D576-E753-0143-5DA426A36DD0}"/>
              </a:ext>
            </a:extLst>
          </p:cNvPr>
          <p:cNvCxnSpPr>
            <a:cxnSpLocks/>
          </p:cNvCxnSpPr>
          <p:nvPr/>
        </p:nvCxnSpPr>
        <p:spPr>
          <a:xfrm>
            <a:off x="8237843" y="4566012"/>
            <a:ext cx="520700" cy="259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DB662D-8DF9-0AED-B422-FC7A71C32A46}"/>
              </a:ext>
            </a:extLst>
          </p:cNvPr>
          <p:cNvSpPr txBox="1">
            <a:spLocks/>
          </p:cNvSpPr>
          <p:nvPr/>
        </p:nvSpPr>
        <p:spPr>
          <a:xfrm>
            <a:off x="8733143" y="4566012"/>
            <a:ext cx="3521364" cy="1027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S. </a:t>
            </a:r>
            <a:r>
              <a:rPr lang="en-US" i="1" dirty="0" err="1"/>
              <a:t>bovis</a:t>
            </a:r>
            <a:r>
              <a:rPr lang="en-US" i="1" dirty="0"/>
              <a:t> / S. </a:t>
            </a:r>
            <a:r>
              <a:rPr lang="en-US" i="1" dirty="0" err="1"/>
              <a:t>curassoni</a:t>
            </a:r>
            <a:r>
              <a:rPr lang="en-US" i="1" dirty="0"/>
              <a:t> / S. </a:t>
            </a:r>
            <a:r>
              <a:rPr lang="en-US" i="1" dirty="0" err="1"/>
              <a:t>guineensis</a:t>
            </a:r>
            <a:endParaRPr lang="en-US" i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91DB97-FFFE-6AEB-C7A6-DD0A3830CF81}"/>
              </a:ext>
            </a:extLst>
          </p:cNvPr>
          <p:cNvCxnSpPr>
            <a:cxnSpLocks/>
          </p:cNvCxnSpPr>
          <p:nvPr/>
        </p:nvCxnSpPr>
        <p:spPr>
          <a:xfrm>
            <a:off x="8237843" y="3964178"/>
            <a:ext cx="5207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2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5468-3B69-8FCE-0ACA-F2C5EE54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38" y="-56406"/>
            <a:ext cx="10515600" cy="1325563"/>
          </a:xfrm>
        </p:spPr>
        <p:txBody>
          <a:bodyPr/>
          <a:lstStyle/>
          <a:p>
            <a:r>
              <a:rPr lang="en-US" dirty="0"/>
              <a:t>Costs</a:t>
            </a:r>
            <a:endParaRPr lang="en-B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7122BD7-D38E-F51E-3AAB-B35C3AD02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45532"/>
              </p:ext>
            </p:extLst>
          </p:nvPr>
        </p:nvGraphicFramePr>
        <p:xfrm>
          <a:off x="3432219" y="1295755"/>
          <a:ext cx="5924388" cy="4677410"/>
        </p:xfrm>
        <a:graphic>
          <a:graphicData uri="http://schemas.openxmlformats.org/drawingml/2006/table">
            <a:tbl>
              <a:tblPr firstRow="1" firstCol="1" bandRow="1"/>
              <a:tblGrid>
                <a:gridCol w="1644278">
                  <a:extLst>
                    <a:ext uri="{9D8B030D-6E8A-4147-A177-3AD203B41FA5}">
                      <a16:colId xmlns:a16="http://schemas.microsoft.com/office/drawing/2014/main" val="1656215189"/>
                    </a:ext>
                  </a:extLst>
                </a:gridCol>
                <a:gridCol w="1975944">
                  <a:extLst>
                    <a:ext uri="{9D8B030D-6E8A-4147-A177-3AD203B41FA5}">
                      <a16:colId xmlns:a16="http://schemas.microsoft.com/office/drawing/2014/main" val="2413491375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2269333860"/>
                    </a:ext>
                  </a:extLst>
                </a:gridCol>
                <a:gridCol w="1105986">
                  <a:extLst>
                    <a:ext uri="{9D8B030D-6E8A-4147-A177-3AD203B41FA5}">
                      <a16:colId xmlns:a16="http://schemas.microsoft.com/office/drawing/2014/main" val="3774128380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Step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Product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Estimated cost/sample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Subtotals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76744"/>
                  </a:ext>
                </a:extLst>
              </a:tr>
              <a:tr h="479425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DNA extraction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E.Z.N.A. DNA </a:t>
                      </a:r>
                      <a:r>
                        <a:rPr lang="nl-BE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extraction</a:t>
                      </a:r>
                      <a:r>
                        <a:rPr lang="nl-B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kit (483 € / 200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2,42 €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3,46 €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860868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Qubit (1,04 € / 1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1,04 €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20491"/>
                  </a:ext>
                </a:extLst>
              </a:tr>
              <a:tr h="479425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Infection RD-PCR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QIAGEN multiplex kit (2096 € / 3000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0,67 €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747089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 primers (~10€ / primer / 1500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0,04 €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452701"/>
                  </a:ext>
                </a:extLst>
              </a:tr>
              <a:tr h="365125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Schistosoma RD-PCR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QIAGEN multiplex kit (2096 € / 3000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0,66 €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468068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 primers (~10€ / primer / 1500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09481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4,13-4,79€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967674"/>
                  </a:ext>
                </a:extLst>
              </a:tr>
            </a:tbl>
          </a:graphicData>
        </a:graphic>
      </p:graphicFrame>
      <p:pic>
        <p:nvPicPr>
          <p:cNvPr id="9" name="Picture Placeholder 14">
            <a:extLst>
              <a:ext uri="{FF2B5EF4-FFF2-40B4-BE49-F238E27FC236}">
                <a16:creationId xmlns:a16="http://schemas.microsoft.com/office/drawing/2014/main" id="{598D48A4-D21F-6ED9-5185-567C2AE344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35" t="-6112" r="-981" b="-6446"/>
          <a:stretch/>
        </p:blipFill>
        <p:spPr>
          <a:xfrm>
            <a:off x="0" y="6206693"/>
            <a:ext cx="2484740" cy="670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2BE9A-54A4-3B61-6571-0C47F420C3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DC8C03-D42D-7699-E24E-F34DC7027639}"/>
              </a:ext>
            </a:extLst>
          </p:cNvPr>
          <p:cNvSpPr txBox="1">
            <a:spLocks/>
          </p:cNvSpPr>
          <p:nvPr/>
        </p:nvSpPr>
        <p:spPr>
          <a:xfrm>
            <a:off x="9729363" y="32222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505FB-EBCE-DD5D-7FC6-0109400B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8</a:t>
            </a:fld>
            <a:endParaRPr lang="en-BE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9258D74B-39A7-0249-05E0-1650E421F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96514"/>
              </p:ext>
            </p:extLst>
          </p:nvPr>
        </p:nvGraphicFramePr>
        <p:xfrm>
          <a:off x="3432219" y="1295755"/>
          <a:ext cx="5924388" cy="4677413"/>
        </p:xfrm>
        <a:graphic>
          <a:graphicData uri="http://schemas.openxmlformats.org/drawingml/2006/table">
            <a:tbl>
              <a:tblPr firstRow="1" firstCol="1" bandRow="1"/>
              <a:tblGrid>
                <a:gridCol w="1644278">
                  <a:extLst>
                    <a:ext uri="{9D8B030D-6E8A-4147-A177-3AD203B41FA5}">
                      <a16:colId xmlns:a16="http://schemas.microsoft.com/office/drawing/2014/main" val="1656215189"/>
                    </a:ext>
                  </a:extLst>
                </a:gridCol>
                <a:gridCol w="1975944">
                  <a:extLst>
                    <a:ext uri="{9D8B030D-6E8A-4147-A177-3AD203B41FA5}">
                      <a16:colId xmlns:a16="http://schemas.microsoft.com/office/drawing/2014/main" val="2413491375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2269333860"/>
                    </a:ext>
                  </a:extLst>
                </a:gridCol>
                <a:gridCol w="1105986">
                  <a:extLst>
                    <a:ext uri="{9D8B030D-6E8A-4147-A177-3AD203B41FA5}">
                      <a16:colId xmlns:a16="http://schemas.microsoft.com/office/drawing/2014/main" val="3774128380"/>
                    </a:ext>
                  </a:extLst>
                </a:gridCol>
              </a:tblGrid>
              <a:tr h="648487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Step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Product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Estimated cost/sample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Subtotals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6744"/>
                  </a:ext>
                </a:extLst>
              </a:tr>
              <a:tr h="648487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DNA extraction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CHELEX </a:t>
                      </a:r>
                    </a:p>
                    <a:p>
                      <a:pPr algn="ctr"/>
                      <a:r>
                        <a:rPr lang="nl-B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(220 € / 2000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0,11 €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0,11 €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60868"/>
                  </a:ext>
                </a:extLst>
              </a:tr>
              <a:tr h="395255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GB" sz="1600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NanoDrop</a:t>
                      </a:r>
                      <a:r>
                        <a:rPr lang="en-GB" sz="16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BE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0 €</a:t>
                      </a:r>
                      <a:endParaRPr lang="en-BE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20491"/>
                  </a:ext>
                </a:extLst>
              </a:tr>
              <a:tr h="648487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Infection RD-PCR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QIAGEN multiplex kit (2096 € / 3000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0,67 €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47089"/>
                  </a:ext>
                </a:extLst>
              </a:tr>
              <a:tr h="648487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 primers (~10€ / primer / 1500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0,04 €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452701"/>
                  </a:ext>
                </a:extLst>
              </a:tr>
              <a:tr h="648487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Schistosoma RD-PCR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QIAGEN multiplex kit (2096 € / 3000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0,66 €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68068"/>
                  </a:ext>
                </a:extLst>
              </a:tr>
              <a:tr h="648487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 primers (~10€ / primer / 1500 U)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0,03 €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094814"/>
                  </a:ext>
                </a:extLst>
              </a:tr>
              <a:tr h="391236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0,78-1,44€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9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02B7C61-DAAD-5813-E36E-60CE0DDC7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t="82161" r="49565" b="11513"/>
          <a:stretch/>
        </p:blipFill>
        <p:spPr>
          <a:xfrm>
            <a:off x="7249254" y="4525739"/>
            <a:ext cx="909352" cy="433854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260156D7-2B4B-4EDD-4A20-FCDADBE06CC6}"/>
              </a:ext>
            </a:extLst>
          </p:cNvPr>
          <p:cNvSpPr/>
          <p:nvPr/>
        </p:nvSpPr>
        <p:spPr>
          <a:xfrm>
            <a:off x="2037901" y="1207516"/>
            <a:ext cx="192024" cy="192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BA23D39-E6ED-ACA1-563F-25595DC9F58C}"/>
              </a:ext>
            </a:extLst>
          </p:cNvPr>
          <p:cNvSpPr/>
          <p:nvPr/>
        </p:nvSpPr>
        <p:spPr>
          <a:xfrm>
            <a:off x="4980269" y="1207516"/>
            <a:ext cx="192024" cy="192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6C2DC556-328A-72FE-6FD8-D44E5DE3733F}"/>
              </a:ext>
            </a:extLst>
          </p:cNvPr>
          <p:cNvSpPr/>
          <p:nvPr/>
        </p:nvSpPr>
        <p:spPr>
          <a:xfrm>
            <a:off x="7266645" y="1207516"/>
            <a:ext cx="192024" cy="192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1266D29-95EF-7541-F654-DC23DC9C309E}"/>
              </a:ext>
            </a:extLst>
          </p:cNvPr>
          <p:cNvSpPr/>
          <p:nvPr/>
        </p:nvSpPr>
        <p:spPr>
          <a:xfrm>
            <a:off x="8555305" y="5855072"/>
            <a:ext cx="192024" cy="192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C26A6-4367-BA4F-251E-E8D824D7025F}"/>
              </a:ext>
            </a:extLst>
          </p:cNvPr>
          <p:cNvSpPr txBox="1"/>
          <p:nvPr/>
        </p:nvSpPr>
        <p:spPr>
          <a:xfrm>
            <a:off x="8722746" y="5777405"/>
            <a:ext cx="263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but beneficial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DAF26-6BE8-941C-4B84-D5CC4AF93A4D}"/>
              </a:ext>
            </a:extLst>
          </p:cNvPr>
          <p:cNvSpPr txBox="1"/>
          <p:nvPr/>
        </p:nvSpPr>
        <p:spPr>
          <a:xfrm>
            <a:off x="8102785" y="4511833"/>
            <a:ext cx="239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Further analyses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FEDA573-D5E3-1645-06BE-AE2249DF65CE}"/>
              </a:ext>
            </a:extLst>
          </p:cNvPr>
          <p:cNvSpPr/>
          <p:nvPr/>
        </p:nvSpPr>
        <p:spPr>
          <a:xfrm>
            <a:off x="7679343" y="4472939"/>
            <a:ext cx="192024" cy="192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Placeholder 14">
            <a:extLst>
              <a:ext uri="{FF2B5EF4-FFF2-40B4-BE49-F238E27FC236}">
                <a16:creationId xmlns:a16="http://schemas.microsoft.com/office/drawing/2014/main" id="{71F92130-F9DD-9AB7-23B6-8BFCFEEEA6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635" t="-6112" r="-981" b="-6446"/>
          <a:stretch/>
        </p:blipFill>
        <p:spPr>
          <a:xfrm>
            <a:off x="1" y="6356350"/>
            <a:ext cx="1794412" cy="484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96CA25-8992-5269-E69F-A83720A96FC4}"/>
              </a:ext>
            </a:extLst>
          </p:cNvPr>
          <p:cNvSpPr txBox="1"/>
          <p:nvPr/>
        </p:nvSpPr>
        <p:spPr>
          <a:xfrm>
            <a:off x="5359538" y="4278806"/>
            <a:ext cx="177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Infection RD-PCR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0F1BC-4EA9-7142-49FA-984A5BB59E0C}"/>
              </a:ext>
            </a:extLst>
          </p:cNvPr>
          <p:cNvSpPr txBox="1"/>
          <p:nvPr/>
        </p:nvSpPr>
        <p:spPr>
          <a:xfrm>
            <a:off x="5076281" y="6190566"/>
            <a:ext cx="212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Schistosoma</a:t>
            </a:r>
            <a:r>
              <a:rPr lang="en-US" dirty="0"/>
              <a:t> RD-PCR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29BA4E-43A2-FB83-6EA4-C41E671480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50" y="-195914"/>
            <a:ext cx="3585695" cy="25099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897D1DC-6EEE-B361-E751-4C2352B61677}"/>
              </a:ext>
            </a:extLst>
          </p:cNvPr>
          <p:cNvSpPr txBox="1">
            <a:spLocks/>
          </p:cNvSpPr>
          <p:nvPr/>
        </p:nvSpPr>
        <p:spPr>
          <a:xfrm>
            <a:off x="9629084" y="336876"/>
            <a:ext cx="3058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Two-step</a:t>
            </a:r>
            <a:endParaRPr lang="en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844580-60A4-7262-D1E9-A6F5F7ED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B19-9ADF-4B38-BD92-34A4FCAF4584}" type="slidenum">
              <a:rPr lang="en-BE" smtClean="0"/>
              <a:t>9</a:t>
            </a:fld>
            <a:endParaRPr lang="en-B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C8A8A-5D0C-96A5-34B0-9B7AEE8C3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66" y="-136525"/>
            <a:ext cx="9800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36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1518</Words>
  <Application>Microsoft Office PowerPoint</Application>
  <PresentationFormat>Widescreen</PresentationFormat>
  <Paragraphs>317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AdvTT56533f1a</vt:lpstr>
      <vt:lpstr>Arial</vt:lpstr>
      <vt:lpstr>Calibri</vt:lpstr>
      <vt:lpstr>Calibri Light</vt:lpstr>
      <vt:lpstr>Office Theme</vt:lpstr>
      <vt:lpstr>PCR-based diagnostic tools to detect and characterize trematode infections in snails</vt:lpstr>
      <vt:lpstr>PowerPoint Presentation</vt:lpstr>
      <vt:lpstr>PCR-based protocols</vt:lpstr>
      <vt:lpstr>Infection RD-PCR</vt:lpstr>
      <vt:lpstr>PowerPoint Presentation</vt:lpstr>
      <vt:lpstr>Schistosoma RD-PCR</vt:lpstr>
      <vt:lpstr>PowerPoint Presentation</vt:lpstr>
      <vt:lpstr>Costs</vt:lpstr>
      <vt:lpstr>PowerPoint Presentation</vt:lpstr>
      <vt:lpstr>PowerPoint Presentation</vt:lpstr>
      <vt:lpstr>PowerPoint Presentation</vt:lpstr>
      <vt:lpstr>MicroResist</vt:lpstr>
      <vt:lpstr>Validation and field testing</vt:lpstr>
      <vt:lpstr>Invasive snails drive parasitic diseases of hippos in artificial lakes of Zimbabwe</vt:lpstr>
      <vt:lpstr>Maybe next time the PCR-based techniques will earn a special mention in the WHO report  Thank you for your attention!</vt:lpstr>
      <vt:lpstr>References</vt:lpstr>
      <vt:lpstr>Pros and cons workflow</vt:lpstr>
      <vt:lpstr>Timing for 144 snail samples</vt:lpstr>
      <vt:lpstr>HTAS costs</vt:lpstr>
      <vt:lpstr>Costs RD-PCRs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 Schols</dc:creator>
  <cp:lastModifiedBy>Ruben Schols</cp:lastModifiedBy>
  <cp:revision>203</cp:revision>
  <dcterms:created xsi:type="dcterms:W3CDTF">2022-05-11T08:17:40Z</dcterms:created>
  <dcterms:modified xsi:type="dcterms:W3CDTF">2022-09-29T10:20:41Z</dcterms:modified>
</cp:coreProperties>
</file>